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797675" cy="9926638"/>
  <p:embeddedFontLst>
    <p:embeddedFont>
      <p:font typeface="Calibri" panose="020F0502020204030204" pitchFamily="34" charset="0"/>
      <p:regular r:id="rId38"/>
      <p:bold r:id="rId39"/>
      <p:italic r:id="rId40"/>
      <p:boldItalic r:id="rId41"/>
    </p:embeddedFont>
    <p:embeddedFont>
      <p:font typeface="Helvetica Neue" panose="02000503000000020004"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guide id="3" orient="horz" pos="3239">
          <p15:clr>
            <a:srgbClr val="000000"/>
          </p15:clr>
        </p15:guide>
        <p15:guide id="4" pos="5556">
          <p15:clr>
            <a:srgbClr val="000000"/>
          </p15:clr>
        </p15:guide>
        <p15:guide id="5" pos="576">
          <p15:clr>
            <a:srgbClr val="000000"/>
          </p15:clr>
        </p15:guide>
      </p15:sldGuideLst>
    </p:ext>
    <p:ext uri="{2D200454-40CA-4A62-9FC3-DE9A4176ACB9}">
      <p15:notesGuideLst xmlns:p15="http://schemas.microsoft.com/office/powerpoint/2012/main">
        <p15:guide id="1" orient="horz" pos="2160">
          <p15:clr>
            <a:srgbClr val="000000"/>
          </p15:clr>
        </p15:guide>
        <p15:guide id="2" pos="2160">
          <p15:clr>
            <a:srgbClr val="000000"/>
          </p15:clr>
        </p15:guide>
        <p15:guide id="3" orient="horz" pos="2345">
          <p15:clr>
            <a:srgbClr val="000000"/>
          </p15:clr>
        </p15:guide>
        <p15:guide id="4" pos="2141">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1" roundtripDataSignature="AMtx7mg9DNwz5tG5CnTT5CI/dLpgWUHb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a Thajudeen" initials="" lastIdx="1" clrIdx="0"/>
  <p:cmAuthor id="1" name="Zeynep Tura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70973C-9775-4830-8E61-3DF1C3B22776}">
  <a:tblStyle styleId="{E870973C-9775-4830-8E61-3DF1C3B2277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161" d="100"/>
          <a:sy n="161" d="100"/>
        </p:scale>
        <p:origin x="784" y="200"/>
      </p:cViewPr>
      <p:guideLst>
        <p:guide orient="horz" pos="1620"/>
        <p:guide pos="2880"/>
        <p:guide orient="horz" pos="3239"/>
        <p:guide pos="5556"/>
        <p:guide pos="57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160"/>
        <p:guide orient="horz" pos="2345"/>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20T00:48:25.068" idx="1">
    <p:pos x="6000" y="0"/>
    <p:text>Title is hyperlinked to interactive map.</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GudgpV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18T12:01:22.629" idx="1">
    <p:pos x="1353" y="1821"/>
    <p:text>please use the english equivalent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J_mLeOI"/>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18T12:02:40.523" idx="2">
    <p:pos x="3787" y="834"/>
    <p:text>instead of using x, which is confusing, use either color or a different visual aid to assign best or worst practices.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commentPostId="AAAAJ_mLeO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7"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7: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2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c328dcda8_6_5: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8c328dcda8_6_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5: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8d87e76a06_13_1: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8d87e76a06_13_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3:notes"/>
          <p:cNvSpPr>
            <a:spLocks noGrp="1" noRot="1" noChangeAspect="1"/>
          </p:cNvSpPr>
          <p:nvPr>
            <p:ph type="sldImg" idx="2"/>
          </p:nvPr>
        </p:nvSpPr>
        <p:spPr>
          <a:xfrm>
            <a:off x="90487"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3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d87e76a06_13_8: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8d87e76a06_13_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90475" y="744538"/>
            <a:ext cx="66168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0"/>
        <p:cNvGrpSpPr/>
        <p:nvPr/>
      </p:nvGrpSpPr>
      <p:grpSpPr>
        <a:xfrm>
          <a:off x="0" y="0"/>
          <a:ext cx="0" cy="0"/>
          <a:chOff x="0" y="0"/>
          <a:chExt cx="0" cy="0"/>
        </a:xfrm>
      </p:grpSpPr>
      <p:sp>
        <p:nvSpPr>
          <p:cNvPr id="21" name="Google Shape;21;p36"/>
          <p:cNvSpPr txBox="1">
            <a:spLocks noGrp="1"/>
          </p:cNvSpPr>
          <p:nvPr>
            <p:ph type="title"/>
          </p:nvPr>
        </p:nvSpPr>
        <p:spPr>
          <a:xfrm>
            <a:off x="612649" y="171450"/>
            <a:ext cx="8153400" cy="742800"/>
          </a:xfrm>
          <a:prstGeom prst="rect">
            <a:avLst/>
          </a:prstGeom>
          <a:noFill/>
          <a:ln>
            <a:noFill/>
          </a:ln>
        </p:spPr>
        <p:txBody>
          <a:bodyPr spcFirstLastPara="1" wrap="square" lIns="91400" tIns="45700" rIns="91400"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6"/>
          <p:cNvSpPr txBox="1">
            <a:spLocks noGrp="1"/>
          </p:cNvSpPr>
          <p:nvPr>
            <p:ph type="dt" idx="10"/>
          </p:nvPr>
        </p:nvSpPr>
        <p:spPr>
          <a:xfrm>
            <a:off x="6096002" y="4686302"/>
            <a:ext cx="2667000" cy="273900"/>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609604" y="4686155"/>
            <a:ext cx="5421000" cy="273900"/>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0" y="795169"/>
            <a:ext cx="533400" cy="183300"/>
          </a:xfrm>
          <a:prstGeom prst="rect">
            <a:avLst/>
          </a:prstGeom>
          <a:noFill/>
          <a:ln>
            <a:noFill/>
          </a:ln>
        </p:spPr>
        <p:txBody>
          <a:bodyPr spcFirstLastPara="1" wrap="square" lIns="91400" tIns="45700" rIns="91400" bIns="45700" anchor="ctr" anchorCtr="0">
            <a:norm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36"/>
          <p:cNvSpPr txBox="1">
            <a:spLocks noGrp="1"/>
          </p:cNvSpPr>
          <p:nvPr>
            <p:ph type="body" idx="1"/>
          </p:nvPr>
        </p:nvSpPr>
        <p:spPr>
          <a:xfrm>
            <a:off x="612649" y="1200151"/>
            <a:ext cx="8153400" cy="3372000"/>
          </a:xfrm>
          <a:prstGeom prst="rect">
            <a:avLst/>
          </a:prstGeom>
          <a:noFill/>
          <a:ln>
            <a:noFill/>
          </a:ln>
        </p:spPr>
        <p:txBody>
          <a:bodyPr spcFirstLastPara="1" wrap="square" lIns="91400" tIns="45700" rIns="91400"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bg>
      <p:bgPr>
        <a:solidFill>
          <a:schemeClr val="lt1"/>
        </a:solidFill>
        <a:effectLst/>
      </p:bgPr>
    </p:bg>
    <p:spTree>
      <p:nvGrpSpPr>
        <p:cNvPr id="1" name="Shape 26"/>
        <p:cNvGrpSpPr/>
        <p:nvPr/>
      </p:nvGrpSpPr>
      <p:grpSpPr>
        <a:xfrm>
          <a:off x="0" y="0"/>
          <a:ext cx="0" cy="0"/>
          <a:chOff x="0" y="0"/>
          <a:chExt cx="0" cy="0"/>
        </a:xfrm>
      </p:grpSpPr>
      <p:sp>
        <p:nvSpPr>
          <p:cNvPr id="27" name="Google Shape;27;p37"/>
          <p:cNvSpPr txBox="1">
            <a:spLocks noGrp="1"/>
          </p:cNvSpPr>
          <p:nvPr>
            <p:ph type="body" idx="1"/>
          </p:nvPr>
        </p:nvSpPr>
        <p:spPr>
          <a:xfrm>
            <a:off x="1600199" y="4114800"/>
            <a:ext cx="7315200" cy="514200"/>
          </a:xfrm>
          <a:prstGeom prst="rect">
            <a:avLst/>
          </a:prstGeom>
          <a:noFill/>
          <a:ln>
            <a:noFill/>
          </a:ln>
        </p:spPr>
        <p:txBody>
          <a:bodyPr spcFirstLastPara="1" wrap="square" lIns="91400" tIns="45700" rIns="91400" bIns="45700" anchor="t" anchorCtr="0">
            <a:normAutofit/>
          </a:bodyPr>
          <a:lstStyle>
            <a:lvl1pPr marL="457200" lvl="0" indent="-228600" algn="l">
              <a:lnSpc>
                <a:spcPct val="100000"/>
              </a:lnSpc>
              <a:spcBef>
                <a:spcPts val="700"/>
              </a:spcBef>
              <a:spcAft>
                <a:spcPts val="0"/>
              </a:spcAft>
              <a:buSzPts val="1020"/>
              <a:buFont typeface="Twentieth Century"/>
              <a:buNone/>
              <a:defRPr sz="1700"/>
            </a:lvl1pPr>
            <a:lvl2pPr marL="914400" lvl="1" indent="-228600" algn="l">
              <a:lnSpc>
                <a:spcPct val="100000"/>
              </a:lnSpc>
              <a:spcBef>
                <a:spcPts val="550"/>
              </a:spcBef>
              <a:spcAft>
                <a:spcPts val="0"/>
              </a:spcAft>
              <a:buSzPts val="770"/>
              <a:buFont typeface="Twentieth Century"/>
              <a:buNone/>
              <a:defRPr sz="1100"/>
            </a:lvl2pPr>
            <a:lvl3pPr marL="1371600" lvl="2" indent="-228600" algn="l">
              <a:lnSpc>
                <a:spcPct val="100000"/>
              </a:lnSpc>
              <a:spcBef>
                <a:spcPts val="500"/>
              </a:spcBef>
              <a:spcAft>
                <a:spcPts val="0"/>
              </a:spcAft>
              <a:buSzPts val="750"/>
              <a:buFont typeface="Twentieth Century"/>
              <a:buNone/>
              <a:defRPr sz="1000"/>
            </a:lvl3pPr>
            <a:lvl4pPr marL="1828800" lvl="3" indent="-228600" algn="l">
              <a:lnSpc>
                <a:spcPct val="100000"/>
              </a:lnSpc>
              <a:spcBef>
                <a:spcPts val="400"/>
              </a:spcBef>
              <a:spcAft>
                <a:spcPts val="0"/>
              </a:spcAft>
              <a:buSzPts val="675"/>
              <a:buFont typeface="Twentieth Century"/>
              <a:buNone/>
              <a:defRPr sz="900"/>
            </a:lvl4pPr>
            <a:lvl5pPr marL="2286000" lvl="4" indent="-228600" algn="l">
              <a:lnSpc>
                <a:spcPct val="100000"/>
              </a:lnSpc>
              <a:spcBef>
                <a:spcPts val="400"/>
              </a:spcBef>
              <a:spcAft>
                <a:spcPts val="0"/>
              </a:spcAft>
              <a:buSzPts val="585"/>
              <a:buFont typeface="Twentieth Century"/>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37"/>
          <p:cNvSpPr/>
          <p:nvPr/>
        </p:nvSpPr>
        <p:spPr>
          <a:xfrm>
            <a:off x="-9143" y="3429002"/>
            <a:ext cx="9144000" cy="665100"/>
          </a:xfrm>
          <a:prstGeom prst="rect">
            <a:avLst/>
          </a:prstGeom>
          <a:solidFill>
            <a:srgbClr val="FFFFF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29" name="Google Shape;29;p37"/>
          <p:cNvSpPr/>
          <p:nvPr/>
        </p:nvSpPr>
        <p:spPr>
          <a:xfrm>
            <a:off x="-9143" y="3497582"/>
            <a:ext cx="1463100" cy="534900"/>
          </a:xfrm>
          <a:prstGeom prst="rect">
            <a:avLst/>
          </a:prstGeom>
          <a:solidFill>
            <a:schemeClr val="accent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30" name="Google Shape;30;p37"/>
          <p:cNvSpPr/>
          <p:nvPr/>
        </p:nvSpPr>
        <p:spPr>
          <a:xfrm>
            <a:off x="1545340" y="3490724"/>
            <a:ext cx="7598700" cy="534900"/>
          </a:xfrm>
          <a:prstGeom prst="rect">
            <a:avLst/>
          </a:prstGeom>
          <a:solidFill>
            <a:schemeClr val="accen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31" name="Google Shape;31;p37"/>
          <p:cNvSpPr txBox="1">
            <a:spLocks noGrp="1"/>
          </p:cNvSpPr>
          <p:nvPr>
            <p:ph type="title"/>
          </p:nvPr>
        </p:nvSpPr>
        <p:spPr>
          <a:xfrm>
            <a:off x="1600199" y="3486150"/>
            <a:ext cx="7315200" cy="514200"/>
          </a:xfrm>
          <a:prstGeom prst="rect">
            <a:avLst/>
          </a:prstGeom>
          <a:noFill/>
          <a:ln>
            <a:noFill/>
          </a:ln>
        </p:spPr>
        <p:txBody>
          <a:bodyPr spcFirstLastPara="1" wrap="square" lIns="91400" tIns="45700" rIns="91400" bIns="45700" anchor="ctr" anchorCtr="0">
            <a:normAutofit/>
          </a:bodyPr>
          <a:lstStyle>
            <a:lvl1pPr lvl="0" algn="l">
              <a:lnSpc>
                <a:spcPct val="100000"/>
              </a:lnSpc>
              <a:spcBef>
                <a:spcPts val="0"/>
              </a:spcBef>
              <a:spcAft>
                <a:spcPts val="0"/>
              </a:spcAft>
              <a:buClr>
                <a:srgbClr val="FFFFFF"/>
              </a:buClr>
              <a:buSzPts val="2700"/>
              <a:buFont typeface="Twentieth Century"/>
              <a:buNone/>
              <a:defRPr sz="27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p:nvPr/>
        </p:nvSpPr>
        <p:spPr>
          <a:xfrm>
            <a:off x="1447804" y="2"/>
            <a:ext cx="100500" cy="5150400"/>
          </a:xfrm>
          <a:prstGeom prst="rect">
            <a:avLst/>
          </a:prstGeom>
          <a:solidFill>
            <a:srgbClr val="FFFFF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33" name="Google Shape;33;p37"/>
          <p:cNvSpPr txBox="1">
            <a:spLocks noGrp="1"/>
          </p:cNvSpPr>
          <p:nvPr>
            <p:ph type="dt" idx="10"/>
          </p:nvPr>
        </p:nvSpPr>
        <p:spPr>
          <a:xfrm>
            <a:off x="6248400" y="4686302"/>
            <a:ext cx="2667000" cy="273900"/>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0" y="3500437"/>
            <a:ext cx="1447800" cy="497700"/>
          </a:xfrm>
          <a:prstGeom prst="rect">
            <a:avLst/>
          </a:prstGeom>
          <a:noFill/>
          <a:ln>
            <a:noFill/>
          </a:ln>
        </p:spPr>
        <p:txBody>
          <a:bodyPr spcFirstLastPara="1" wrap="square" lIns="91400" tIns="45700" rIns="91400" bIns="45700" anchor="ctr" anchorCtr="0">
            <a:normAutofit/>
          </a:bodyPr>
          <a:lstStyle>
            <a:lvl1pPr marL="0" marR="0" lvl="0"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1pPr>
            <a:lvl2pPr marL="0" marR="0" lvl="1"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2pPr>
            <a:lvl3pPr marL="0" marR="0" lvl="2"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3pPr>
            <a:lvl4pPr marL="0" marR="0" lvl="3"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4pPr>
            <a:lvl5pPr marL="0" marR="0" lvl="4"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5pPr>
            <a:lvl6pPr marL="0" marR="0" lvl="5"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6pPr>
            <a:lvl7pPr marL="0" marR="0" lvl="6"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7pPr>
            <a:lvl8pPr marL="0" marR="0" lvl="7"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8pPr>
            <a:lvl9pPr marL="0" marR="0" lvl="8" indent="0" algn="ctr">
              <a:lnSpc>
                <a:spcPct val="100000"/>
              </a:lnSpc>
              <a:spcBef>
                <a:spcPts val="0"/>
              </a:spcBef>
              <a:spcAft>
                <a:spcPts val="0"/>
              </a:spcAft>
              <a:buClr>
                <a:srgbClr val="000000"/>
              </a:buClr>
              <a:buSzPts val="2700"/>
              <a:buFont typeface="Arial"/>
              <a:buNone/>
              <a:defRPr sz="27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37"/>
          <p:cNvSpPr txBox="1">
            <a:spLocks noGrp="1"/>
          </p:cNvSpPr>
          <p:nvPr>
            <p:ph type="ftr" idx="11"/>
          </p:nvPr>
        </p:nvSpPr>
        <p:spPr>
          <a:xfrm>
            <a:off x="1600201" y="4686155"/>
            <a:ext cx="4572000" cy="273900"/>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7"/>
          <p:cNvSpPr>
            <a:spLocks noGrp="1"/>
          </p:cNvSpPr>
          <p:nvPr>
            <p:ph type="pic" idx="2"/>
          </p:nvPr>
        </p:nvSpPr>
        <p:spPr>
          <a:xfrm>
            <a:off x="1560578" y="2"/>
            <a:ext cx="7583400" cy="3426600"/>
          </a:xfrm>
          <a:prstGeom prst="rect">
            <a:avLst/>
          </a:prstGeom>
          <a:solidFill>
            <a:srgbClr val="F2F2F2"/>
          </a:solidFill>
          <a:ln>
            <a:noFill/>
          </a:ln>
        </p:spPr>
        <p:txBody>
          <a:bodyPr spcFirstLastPara="1" wrap="square" lIns="91400" tIns="45700" rIns="91400" bIns="45700" anchor="t" anchorCtr="0">
            <a:normAutofit/>
          </a:bodyPr>
          <a:lstStyle>
            <a:lvl1pPr marR="0" lvl="0" algn="l" rtl="0">
              <a:lnSpc>
                <a:spcPct val="100000"/>
              </a:lnSpc>
              <a:spcBef>
                <a:spcPts val="700"/>
              </a:spcBef>
              <a:spcAft>
                <a:spcPts val="0"/>
              </a:spcAft>
              <a:buClr>
                <a:schemeClr val="accent2"/>
              </a:buClr>
              <a:buSzPts val="192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550"/>
              </a:spcBef>
              <a:spcAft>
                <a:spcPts val="0"/>
              </a:spcAft>
              <a:buClr>
                <a:schemeClr val="accent1"/>
              </a:buClr>
              <a:buSzPts val="980"/>
              <a:buFont typeface="Arial"/>
              <a:buChar char="•"/>
              <a:defRPr sz="14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500"/>
              </a:spcBef>
              <a:spcAft>
                <a:spcPts val="0"/>
              </a:spcAft>
              <a:buClr>
                <a:schemeClr val="accent2"/>
              </a:buClr>
              <a:buSzPts val="1050"/>
              <a:buFont typeface="Arial"/>
              <a:buChar char="•"/>
              <a:defRPr sz="14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400"/>
              </a:spcBef>
              <a:spcAft>
                <a:spcPts val="0"/>
              </a:spcAft>
              <a:buClr>
                <a:schemeClr val="accent3"/>
              </a:buClr>
              <a:buSzPts val="105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400"/>
              </a:spcBef>
              <a:spcAft>
                <a:spcPts val="0"/>
              </a:spcAft>
              <a:buClr>
                <a:schemeClr val="accent4"/>
              </a:buClr>
              <a:buSzPts val="91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340"/>
              </a:spcBef>
              <a:spcAft>
                <a:spcPts val="0"/>
              </a:spcAft>
              <a:buClr>
                <a:schemeClr val="accent1"/>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340"/>
              </a:spcBef>
              <a:spcAft>
                <a:spcPts val="0"/>
              </a:spcAft>
              <a:buClr>
                <a:schemeClr val="accent2"/>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340"/>
              </a:spcBef>
              <a:spcAft>
                <a:spcPts val="0"/>
              </a:spcAft>
              <a:buClr>
                <a:schemeClr val="accent3"/>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340"/>
              </a:spcBef>
              <a:spcAft>
                <a:spcPts val="0"/>
              </a:spcAft>
              <a:buClr>
                <a:schemeClr val="accent4"/>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37"/>
        <p:cNvGrpSpPr/>
        <p:nvPr/>
      </p:nvGrpSpPr>
      <p:grpSpPr>
        <a:xfrm>
          <a:off x="0" y="0"/>
          <a:ext cx="0" cy="0"/>
          <a:chOff x="0" y="0"/>
          <a:chExt cx="0" cy="0"/>
        </a:xfrm>
      </p:grpSpPr>
      <p:sp>
        <p:nvSpPr>
          <p:cNvPr id="38" name="Google Shape;38;p38"/>
          <p:cNvSpPr txBox="1">
            <a:spLocks noGrp="1"/>
          </p:cNvSpPr>
          <p:nvPr>
            <p:ph type="title"/>
          </p:nvPr>
        </p:nvSpPr>
        <p:spPr>
          <a:xfrm>
            <a:off x="609602" y="171450"/>
            <a:ext cx="8153400" cy="742800"/>
          </a:xfrm>
          <a:prstGeom prst="rect">
            <a:avLst/>
          </a:prstGeom>
          <a:noFill/>
          <a:ln>
            <a:noFill/>
          </a:ln>
        </p:spPr>
        <p:txBody>
          <a:bodyPr spcFirstLastPara="1" wrap="square" lIns="91400" tIns="45700" rIns="91400"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8"/>
          <p:cNvSpPr txBox="1">
            <a:spLocks noGrp="1"/>
          </p:cNvSpPr>
          <p:nvPr>
            <p:ph type="body" idx="1"/>
          </p:nvPr>
        </p:nvSpPr>
        <p:spPr>
          <a:xfrm rot="5400000">
            <a:off x="2991949" y="-1179150"/>
            <a:ext cx="3394800" cy="8153400"/>
          </a:xfrm>
          <a:prstGeom prst="rect">
            <a:avLst/>
          </a:prstGeom>
          <a:noFill/>
          <a:ln>
            <a:noFill/>
          </a:ln>
        </p:spPr>
        <p:txBody>
          <a:bodyPr spcFirstLastPara="1" wrap="square" lIns="91400" tIns="45700" rIns="91400"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38"/>
          <p:cNvSpPr txBox="1">
            <a:spLocks noGrp="1"/>
          </p:cNvSpPr>
          <p:nvPr>
            <p:ph type="dt" idx="10"/>
          </p:nvPr>
        </p:nvSpPr>
        <p:spPr>
          <a:xfrm>
            <a:off x="6096002" y="4686302"/>
            <a:ext cx="2667000" cy="273900"/>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ftr" idx="11"/>
          </p:nvPr>
        </p:nvSpPr>
        <p:spPr>
          <a:xfrm>
            <a:off x="609604" y="4686155"/>
            <a:ext cx="5421000" cy="273900"/>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sldNum" idx="12"/>
          </p:nvPr>
        </p:nvSpPr>
        <p:spPr>
          <a:xfrm>
            <a:off x="0" y="795169"/>
            <a:ext cx="533400" cy="183300"/>
          </a:xfrm>
          <a:prstGeom prst="rect">
            <a:avLst/>
          </a:prstGeom>
          <a:noFill/>
          <a:ln>
            <a:noFill/>
          </a:ln>
        </p:spPr>
        <p:txBody>
          <a:bodyPr spcFirstLastPara="1" wrap="square" lIns="91400" tIns="45700" rIns="91400" bIns="45700" anchor="ctr" anchorCtr="0">
            <a:norm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bg>
      <p:bgPr>
        <a:solidFill>
          <a:schemeClr val="lt1"/>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rot="5400000">
            <a:off x="5513254" y="1497152"/>
            <a:ext cx="4137300" cy="2057400"/>
          </a:xfrm>
          <a:prstGeom prst="rect">
            <a:avLst/>
          </a:prstGeom>
          <a:noFill/>
          <a:ln>
            <a:noFill/>
          </a:ln>
        </p:spPr>
        <p:txBody>
          <a:bodyPr spcFirstLastPara="1" wrap="square" lIns="91400" tIns="45700" rIns="91400"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body" idx="1"/>
          </p:nvPr>
        </p:nvSpPr>
        <p:spPr>
          <a:xfrm rot="5400000">
            <a:off x="1169852" y="-255448"/>
            <a:ext cx="4137300" cy="5562600"/>
          </a:xfrm>
          <a:prstGeom prst="rect">
            <a:avLst/>
          </a:prstGeom>
          <a:noFill/>
          <a:ln>
            <a:noFill/>
          </a:ln>
        </p:spPr>
        <p:txBody>
          <a:bodyPr spcFirstLastPara="1" wrap="square" lIns="91400" tIns="45700" rIns="91400"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39"/>
          <p:cNvSpPr txBox="1">
            <a:spLocks noGrp="1"/>
          </p:cNvSpPr>
          <p:nvPr>
            <p:ph type="dt" idx="10"/>
          </p:nvPr>
        </p:nvSpPr>
        <p:spPr>
          <a:xfrm>
            <a:off x="6553200" y="4686302"/>
            <a:ext cx="2209800" cy="273900"/>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457203" y="4686156"/>
            <a:ext cx="5573400" cy="273900"/>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p:nvPr/>
        </p:nvSpPr>
        <p:spPr>
          <a:xfrm>
            <a:off x="6096319" y="0"/>
            <a:ext cx="320100" cy="5143500"/>
          </a:xfrm>
          <a:prstGeom prst="rect">
            <a:avLst/>
          </a:prstGeom>
          <a:solidFill>
            <a:srgbClr val="FFFFF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49" name="Google Shape;49;p39"/>
          <p:cNvSpPr/>
          <p:nvPr/>
        </p:nvSpPr>
        <p:spPr>
          <a:xfrm>
            <a:off x="6142042" y="457199"/>
            <a:ext cx="228600" cy="4686300"/>
          </a:xfrm>
          <a:prstGeom prst="rect">
            <a:avLst/>
          </a:prstGeom>
          <a:solidFill>
            <a:schemeClr val="accen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50" name="Google Shape;50;p39"/>
          <p:cNvSpPr/>
          <p:nvPr/>
        </p:nvSpPr>
        <p:spPr>
          <a:xfrm>
            <a:off x="6142042" y="1"/>
            <a:ext cx="228600" cy="399900"/>
          </a:xfrm>
          <a:prstGeom prst="rect">
            <a:avLst/>
          </a:prstGeom>
          <a:solidFill>
            <a:schemeClr val="accent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51" name="Google Shape;51;p39"/>
          <p:cNvSpPr txBox="1">
            <a:spLocks noGrp="1"/>
          </p:cNvSpPr>
          <p:nvPr>
            <p:ph type="sldNum" idx="12"/>
          </p:nvPr>
        </p:nvSpPr>
        <p:spPr>
          <a:xfrm rot="5400000">
            <a:off x="6056379" y="77703"/>
            <a:ext cx="399900" cy="244500"/>
          </a:xfrm>
          <a:prstGeom prst="rect">
            <a:avLst/>
          </a:prstGeom>
          <a:noFill/>
          <a:ln>
            <a:noFill/>
          </a:ln>
        </p:spPr>
        <p:txBody>
          <a:bodyPr spcFirstLastPara="1" wrap="square" lIns="91400" tIns="45700" rIns="91400" bIns="45700" anchor="ctr" anchorCtr="0">
            <a:norm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09602" y="171450"/>
            <a:ext cx="8153400" cy="742800"/>
          </a:xfrm>
          <a:prstGeom prst="rect">
            <a:avLst/>
          </a:prstGeom>
          <a:noFill/>
          <a:ln>
            <a:noFill/>
          </a:ln>
        </p:spPr>
        <p:txBody>
          <a:bodyPr spcFirstLastPara="1" wrap="square" lIns="91400" tIns="45700" rIns="91400" bIns="45700" anchor="ctr" anchorCtr="0">
            <a:normAutofit/>
          </a:bodyPr>
          <a:lstStyle>
            <a:lvl1pPr marR="0" lvl="0" algn="l" rtl="0">
              <a:lnSpc>
                <a:spcPct val="100000"/>
              </a:lnSpc>
              <a:spcBef>
                <a:spcPts val="0"/>
              </a:spcBef>
              <a:spcAft>
                <a:spcPts val="0"/>
              </a:spcAft>
              <a:buClr>
                <a:schemeClr val="dk2"/>
              </a:buClr>
              <a:buSzPts val="4300"/>
              <a:buFont typeface="Twentieth Century"/>
              <a:buNone/>
              <a:defRPr sz="43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12649" y="1200150"/>
            <a:ext cx="8153400" cy="3394800"/>
          </a:xfrm>
          <a:prstGeom prst="rect">
            <a:avLst/>
          </a:prstGeom>
          <a:noFill/>
          <a:ln>
            <a:noFill/>
          </a:ln>
        </p:spPr>
        <p:txBody>
          <a:bodyPr spcFirstLastPara="1" wrap="square" lIns="91400" tIns="45700" rIns="91400" bIns="45700" anchor="t" anchorCtr="0">
            <a:normAutofit/>
          </a:bodyPr>
          <a:lstStyle>
            <a:lvl1pPr marL="457200" marR="0" lvl="0" indent="-281940" algn="l" rtl="0">
              <a:lnSpc>
                <a:spcPct val="100000"/>
              </a:lnSpc>
              <a:spcBef>
                <a:spcPts val="700"/>
              </a:spcBef>
              <a:spcAft>
                <a:spcPts val="0"/>
              </a:spcAft>
              <a:buClr>
                <a:schemeClr val="accent2"/>
              </a:buClr>
              <a:buSzPts val="840"/>
              <a:buFont typeface="Arial"/>
              <a:buChar char="•"/>
              <a:defRPr sz="1400" b="0" i="0" u="none" strike="noStrike" cap="none">
                <a:solidFill>
                  <a:schemeClr val="dk1"/>
                </a:solidFill>
                <a:latin typeface="Twentieth Century"/>
                <a:ea typeface="Twentieth Century"/>
                <a:cs typeface="Twentieth Century"/>
                <a:sym typeface="Twentieth Century"/>
              </a:defRPr>
            </a:lvl1pPr>
            <a:lvl2pPr marL="914400" marR="0" lvl="1" indent="-290830" algn="l" rtl="0">
              <a:lnSpc>
                <a:spcPct val="100000"/>
              </a:lnSpc>
              <a:spcBef>
                <a:spcPts val="550"/>
              </a:spcBef>
              <a:spcAft>
                <a:spcPts val="0"/>
              </a:spcAft>
              <a:buClr>
                <a:schemeClr val="accent1"/>
              </a:buClr>
              <a:buSzPts val="980"/>
              <a:buFont typeface="Arial"/>
              <a:buChar char="•"/>
              <a:defRPr sz="1400" b="0" i="0" u="none" strike="noStrike" cap="none">
                <a:solidFill>
                  <a:schemeClr val="dk1"/>
                </a:solidFill>
                <a:latin typeface="Twentieth Century"/>
                <a:ea typeface="Twentieth Century"/>
                <a:cs typeface="Twentieth Century"/>
                <a:sym typeface="Twentieth Century"/>
              </a:defRPr>
            </a:lvl2pPr>
            <a:lvl3pPr marL="1371600" marR="0" lvl="2" indent="-295275" algn="l" rtl="0">
              <a:lnSpc>
                <a:spcPct val="100000"/>
              </a:lnSpc>
              <a:spcBef>
                <a:spcPts val="500"/>
              </a:spcBef>
              <a:spcAft>
                <a:spcPts val="0"/>
              </a:spcAft>
              <a:buClr>
                <a:schemeClr val="accent2"/>
              </a:buClr>
              <a:buSzPts val="1050"/>
              <a:buFont typeface="Arial"/>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295275" algn="l" rtl="0">
              <a:lnSpc>
                <a:spcPct val="100000"/>
              </a:lnSpc>
              <a:spcBef>
                <a:spcPts val="400"/>
              </a:spcBef>
              <a:spcAft>
                <a:spcPts val="0"/>
              </a:spcAft>
              <a:buClr>
                <a:schemeClr val="accent3"/>
              </a:buClr>
              <a:buSzPts val="105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286385" algn="l" rtl="0">
              <a:lnSpc>
                <a:spcPct val="100000"/>
              </a:lnSpc>
              <a:spcBef>
                <a:spcPts val="400"/>
              </a:spcBef>
              <a:spcAft>
                <a:spcPts val="0"/>
              </a:spcAft>
              <a:buClr>
                <a:schemeClr val="accent4"/>
              </a:buClr>
              <a:buSzPts val="91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36550" algn="l" rtl="0">
              <a:lnSpc>
                <a:spcPct val="100000"/>
              </a:lnSpc>
              <a:spcBef>
                <a:spcPts val="340"/>
              </a:spcBef>
              <a:spcAft>
                <a:spcPts val="0"/>
              </a:spcAft>
              <a:buClr>
                <a:schemeClr val="accent1"/>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6pPr>
            <a:lvl7pPr marL="3200400" marR="0" lvl="6" indent="-336550" algn="l" rtl="0">
              <a:lnSpc>
                <a:spcPct val="100000"/>
              </a:lnSpc>
              <a:spcBef>
                <a:spcPts val="340"/>
              </a:spcBef>
              <a:spcAft>
                <a:spcPts val="0"/>
              </a:spcAft>
              <a:buClr>
                <a:schemeClr val="accent2"/>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7pPr>
            <a:lvl8pPr marL="3657600" marR="0" lvl="7" indent="-336550" algn="l" rtl="0">
              <a:lnSpc>
                <a:spcPct val="100000"/>
              </a:lnSpc>
              <a:spcBef>
                <a:spcPts val="340"/>
              </a:spcBef>
              <a:spcAft>
                <a:spcPts val="0"/>
              </a:spcAft>
              <a:buClr>
                <a:schemeClr val="accent3"/>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8pPr>
            <a:lvl9pPr marL="4114800" marR="0" lvl="8" indent="-336550" algn="l" rtl="0">
              <a:lnSpc>
                <a:spcPct val="100000"/>
              </a:lnSpc>
              <a:spcBef>
                <a:spcPts val="340"/>
              </a:spcBef>
              <a:spcAft>
                <a:spcPts val="0"/>
              </a:spcAft>
              <a:buClr>
                <a:schemeClr val="accent4"/>
              </a:buClr>
              <a:buSzPts val="1700"/>
              <a:buFont typeface="Noto Sans Symbols"/>
              <a:buChar char="▪"/>
              <a:defRPr sz="17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35"/>
          <p:cNvSpPr txBox="1">
            <a:spLocks noGrp="1"/>
          </p:cNvSpPr>
          <p:nvPr>
            <p:ph type="dt" idx="10"/>
          </p:nvPr>
        </p:nvSpPr>
        <p:spPr>
          <a:xfrm>
            <a:off x="6096002" y="4686302"/>
            <a:ext cx="2667000" cy="273900"/>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400"/>
              <a:buFont typeface="Arial"/>
              <a:buNone/>
              <a:defRPr sz="15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5"/>
          <p:cNvSpPr txBox="1">
            <a:spLocks noGrp="1"/>
          </p:cNvSpPr>
          <p:nvPr>
            <p:ph type="ftr" idx="11"/>
          </p:nvPr>
        </p:nvSpPr>
        <p:spPr>
          <a:xfrm>
            <a:off x="609604" y="4686155"/>
            <a:ext cx="5421000" cy="273900"/>
          </a:xfrm>
          <a:prstGeom prst="rect">
            <a:avLst/>
          </a:prstGeom>
          <a:noFill/>
          <a:ln>
            <a:noFill/>
          </a:ln>
        </p:spPr>
        <p:txBody>
          <a:bodyPr spcFirstLastPara="1" wrap="square" lIns="91400" tIns="45700" rIns="91400" bIns="45700" anchor="ctr" anchorCtr="0">
            <a:noAutofit/>
          </a:bodyPr>
          <a:lstStyle>
            <a:lvl1pPr marR="0" lvl="0" algn="r" rtl="0">
              <a:lnSpc>
                <a:spcPct val="100000"/>
              </a:lnSpc>
              <a:spcBef>
                <a:spcPts val="0"/>
              </a:spcBef>
              <a:spcAft>
                <a:spcPts val="0"/>
              </a:spcAft>
              <a:buClr>
                <a:srgbClr val="000000"/>
              </a:buClr>
              <a:buSzPts val="1400"/>
              <a:buFont typeface="Arial"/>
              <a:buNone/>
              <a:defRPr sz="15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35"/>
          <p:cNvSpPr/>
          <p:nvPr/>
        </p:nvSpPr>
        <p:spPr>
          <a:xfrm>
            <a:off x="0" y="849630"/>
            <a:ext cx="9144000" cy="240000"/>
          </a:xfrm>
          <a:prstGeom prst="rect">
            <a:avLst/>
          </a:prstGeom>
          <a:solidFill>
            <a:srgbClr val="FFFFF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15" name="Google Shape;15;p35"/>
          <p:cNvSpPr/>
          <p:nvPr/>
        </p:nvSpPr>
        <p:spPr>
          <a:xfrm>
            <a:off x="0" y="807720"/>
            <a:ext cx="533400" cy="171600"/>
          </a:xfrm>
          <a:prstGeom prst="rect">
            <a:avLst/>
          </a:prstGeom>
          <a:solidFill>
            <a:schemeClr val="accent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16" name="Google Shape;16;p35"/>
          <p:cNvSpPr/>
          <p:nvPr/>
        </p:nvSpPr>
        <p:spPr>
          <a:xfrm>
            <a:off x="609600" y="801020"/>
            <a:ext cx="8553600" cy="171600"/>
          </a:xfrm>
          <a:prstGeom prst="rect">
            <a:avLst/>
          </a:prstGeom>
          <a:solidFill>
            <a:schemeClr val="accen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sp>
        <p:nvSpPr>
          <p:cNvPr id="17" name="Google Shape;17;p35"/>
          <p:cNvSpPr txBox="1">
            <a:spLocks noGrp="1"/>
          </p:cNvSpPr>
          <p:nvPr>
            <p:ph type="sldNum" idx="12"/>
          </p:nvPr>
        </p:nvSpPr>
        <p:spPr>
          <a:xfrm>
            <a:off x="0" y="795169"/>
            <a:ext cx="533400" cy="183300"/>
          </a:xfrm>
          <a:prstGeom prst="rect">
            <a:avLst/>
          </a:prstGeom>
          <a:noFill/>
          <a:ln>
            <a:noFill/>
          </a:ln>
        </p:spPr>
        <p:txBody>
          <a:bodyPr spcFirstLastPara="1" wrap="square" lIns="91400" tIns="45700" rIns="91400" bIns="45700" anchor="ctr" anchorCtr="0">
            <a:normAutofit/>
          </a:bodyPr>
          <a:lstStyle>
            <a:lvl1pPr marL="0" marR="0" lvl="0"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500"/>
              <a:buFont typeface="Arial"/>
              <a:buNone/>
              <a:defRPr sz="15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35"/>
          <p:cNvSpPr/>
          <p:nvPr/>
        </p:nvSpPr>
        <p:spPr>
          <a:xfrm>
            <a:off x="0" y="4746280"/>
            <a:ext cx="9144000" cy="249600"/>
          </a:xfrm>
          <a:prstGeom prst="rect">
            <a:avLst/>
          </a:prstGeom>
          <a:solidFill>
            <a:srgbClr val="1998D5"/>
          </a:solidFill>
          <a:ln>
            <a:noFill/>
          </a:ln>
        </p:spPr>
        <p:txBody>
          <a:bodyPr spcFirstLastPara="1" wrap="square" lIns="73550" tIns="36775" rIns="73550" bIns="3677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Twentieth Century"/>
              <a:ea typeface="Twentieth Century"/>
              <a:cs typeface="Twentieth Century"/>
              <a:sym typeface="Twentieth Century"/>
            </a:endParaRPr>
          </a:p>
        </p:txBody>
      </p:sp>
      <p:pic>
        <p:nvPicPr>
          <p:cNvPr id="19" name="Google Shape;19;p35" descr="logo-UN-Habitat.jpg"/>
          <p:cNvPicPr preferRelativeResize="0"/>
          <p:nvPr/>
        </p:nvPicPr>
        <p:blipFill rotWithShape="1">
          <a:blip r:embed="rId7">
            <a:alphaModFix/>
          </a:blip>
          <a:srcRect/>
          <a:stretch/>
        </p:blipFill>
        <p:spPr>
          <a:xfrm>
            <a:off x="7236298" y="4746280"/>
            <a:ext cx="1306067" cy="24949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ohchr.org/Documents/Publications/FS21_rev_1_Housing_e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hyperlink" Target="https://worldarchitecture.org/community/links/?waurl=http://ssbc.org.sd/ssbc.org.sd.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app.flourish.studio/story/470067/edit"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tableau.com/shared/TZ5W9RJX7?:display_count=y&amp;:origin=viz_share_lin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
          <p:cNvPicPr preferRelativeResize="0"/>
          <p:nvPr/>
        </p:nvPicPr>
        <p:blipFill rotWithShape="1">
          <a:blip r:embed="rId3">
            <a:alphaModFix/>
          </a:blip>
          <a:srcRect l="2487" r="2482" b="15912"/>
          <a:stretch/>
        </p:blipFill>
        <p:spPr>
          <a:xfrm>
            <a:off x="155348" y="1742086"/>
            <a:ext cx="8833298" cy="3315119"/>
          </a:xfrm>
          <a:prstGeom prst="rect">
            <a:avLst/>
          </a:prstGeom>
          <a:noFill/>
          <a:ln>
            <a:noFill/>
          </a:ln>
        </p:spPr>
      </p:pic>
      <p:sp>
        <p:nvSpPr>
          <p:cNvPr id="58" name="Google Shape;58;p1"/>
          <p:cNvSpPr/>
          <p:nvPr/>
        </p:nvSpPr>
        <p:spPr>
          <a:xfrm>
            <a:off x="0" y="2716"/>
            <a:ext cx="9144000" cy="2562600"/>
          </a:xfrm>
          <a:prstGeom prst="rect">
            <a:avLst/>
          </a:prstGeom>
          <a:solidFill>
            <a:srgbClr val="1998D5"/>
          </a:solid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FFFFFF"/>
              </a:solidFill>
              <a:latin typeface="Twentieth Century"/>
              <a:ea typeface="Twentieth Century"/>
              <a:cs typeface="Twentieth Century"/>
              <a:sym typeface="Twentieth Century"/>
            </a:endParaRPr>
          </a:p>
        </p:txBody>
      </p:sp>
      <p:pic>
        <p:nvPicPr>
          <p:cNvPr id="59" name="Google Shape;59;p1" descr="logo-UN-Habitat.jpg"/>
          <p:cNvPicPr preferRelativeResize="0"/>
          <p:nvPr/>
        </p:nvPicPr>
        <p:blipFill rotWithShape="1">
          <a:blip r:embed="rId4">
            <a:alphaModFix/>
          </a:blip>
          <a:srcRect/>
          <a:stretch/>
        </p:blipFill>
        <p:spPr>
          <a:xfrm>
            <a:off x="1766936" y="1761660"/>
            <a:ext cx="2378796" cy="500803"/>
          </a:xfrm>
          <a:prstGeom prst="rect">
            <a:avLst/>
          </a:prstGeom>
          <a:noFill/>
          <a:ln>
            <a:noFill/>
          </a:ln>
        </p:spPr>
      </p:pic>
      <p:sp>
        <p:nvSpPr>
          <p:cNvPr id="60" name="Google Shape;60;p1"/>
          <p:cNvSpPr txBox="1"/>
          <p:nvPr/>
        </p:nvSpPr>
        <p:spPr>
          <a:xfrm>
            <a:off x="7637250" y="4596975"/>
            <a:ext cx="1182900" cy="266700"/>
          </a:xfrm>
          <a:prstGeom prst="rect">
            <a:avLst/>
          </a:prstGeom>
          <a:solidFill>
            <a:srgbClr val="1998D5"/>
          </a:solidFill>
          <a:ln>
            <a:noFill/>
          </a:ln>
        </p:spPr>
        <p:txBody>
          <a:bodyPr spcFirstLastPara="1" wrap="square" lIns="82000" tIns="41000" rIns="82000" bIns="410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Twentieth Century"/>
                <a:ea typeface="Twentieth Century"/>
                <a:cs typeface="Twentieth Century"/>
                <a:sym typeface="Twentieth Century"/>
              </a:rPr>
              <a:t>July </a:t>
            </a:r>
            <a:r>
              <a:rPr lang="en-US">
                <a:solidFill>
                  <a:srgbClr val="FFFFFF"/>
                </a:solidFill>
                <a:latin typeface="Twentieth Century"/>
                <a:ea typeface="Twentieth Century"/>
                <a:cs typeface="Twentieth Century"/>
                <a:sym typeface="Twentieth Century"/>
              </a:rPr>
              <a:t>20</a:t>
            </a:r>
            <a:r>
              <a:rPr lang="en-US" sz="1400" b="0" i="0" u="none" strike="noStrike" cap="none">
                <a:solidFill>
                  <a:srgbClr val="FFFFFF"/>
                </a:solidFill>
                <a:latin typeface="Twentieth Century"/>
                <a:ea typeface="Twentieth Century"/>
                <a:cs typeface="Twentieth Century"/>
                <a:sym typeface="Twentieth Century"/>
              </a:rPr>
              <a:t>, 2020</a:t>
            </a:r>
            <a:endParaRPr sz="800" b="0" i="0" u="none" strike="noStrike" cap="none">
              <a:solidFill>
                <a:srgbClr val="FFFFFF"/>
              </a:solidFill>
              <a:latin typeface="Twentieth Century"/>
              <a:ea typeface="Twentieth Century"/>
              <a:cs typeface="Twentieth Century"/>
              <a:sym typeface="Twentieth Century"/>
            </a:endParaRPr>
          </a:p>
        </p:txBody>
      </p:sp>
      <p:sp>
        <p:nvSpPr>
          <p:cNvPr id="61" name="Google Shape;61;p1"/>
          <p:cNvSpPr txBox="1"/>
          <p:nvPr/>
        </p:nvSpPr>
        <p:spPr>
          <a:xfrm>
            <a:off x="738425" y="278596"/>
            <a:ext cx="7704900" cy="859200"/>
          </a:xfrm>
          <a:prstGeom prst="rect">
            <a:avLst/>
          </a:prstGeom>
          <a:noFill/>
          <a:ln>
            <a:noFill/>
          </a:ln>
        </p:spPr>
        <p:txBody>
          <a:bodyPr spcFirstLastPara="1" wrap="square" lIns="82000" tIns="41000" rIns="82000" bIns="410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1" u="none" strike="noStrike" cap="none" dirty="0">
                <a:solidFill>
                  <a:srgbClr val="FFFFFF"/>
                </a:solidFill>
                <a:latin typeface="Twentieth Century"/>
                <a:ea typeface="Twentieth Century"/>
                <a:cs typeface="Twentieth Century"/>
                <a:sym typeface="Twentieth Century"/>
              </a:rPr>
              <a:t>Global Housing Panorama and COVID-19 Measures: </a:t>
            </a:r>
            <a:endParaRPr sz="2800" b="1" i="1" u="none" strike="noStrike" cap="none" dirty="0">
              <a:solidFill>
                <a:srgbClr val="FFFFFF"/>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2800"/>
              <a:buFont typeface="Arial"/>
              <a:buNone/>
            </a:pPr>
            <a:r>
              <a:rPr lang="en-US" sz="2800" b="1" i="1" u="none" strike="noStrike" cap="none" dirty="0">
                <a:solidFill>
                  <a:srgbClr val="FFFFFF"/>
                </a:solidFill>
                <a:latin typeface="Twentieth Century"/>
                <a:ea typeface="Twentieth Century"/>
                <a:cs typeface="Twentieth Century"/>
                <a:sym typeface="Twentieth Century"/>
              </a:rPr>
              <a:t>An Analysis of 50 Countries</a:t>
            </a:r>
            <a:endParaRPr sz="2800" b="1" i="1" u="none" strike="noStrike" cap="none" dirty="0">
              <a:solidFill>
                <a:srgbClr val="FFFFFF"/>
              </a:solidFill>
              <a:latin typeface="Twentieth Century"/>
              <a:ea typeface="Twentieth Century"/>
              <a:cs typeface="Twentieth Century"/>
              <a:sym typeface="Twentieth Century"/>
            </a:endParaRPr>
          </a:p>
        </p:txBody>
      </p:sp>
      <p:sp>
        <p:nvSpPr>
          <p:cNvPr id="62" name="Google Shape;62;p1"/>
          <p:cNvSpPr txBox="1"/>
          <p:nvPr/>
        </p:nvSpPr>
        <p:spPr>
          <a:xfrm>
            <a:off x="249825" y="3488775"/>
            <a:ext cx="1182900" cy="1374900"/>
          </a:xfrm>
          <a:prstGeom prst="rect">
            <a:avLst/>
          </a:prstGeom>
          <a:solidFill>
            <a:srgbClr val="1998D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000" b="1" i="0" u="none" strike="noStrike" cap="none">
                <a:solidFill>
                  <a:srgbClr val="FFFFFF"/>
                </a:solidFill>
                <a:latin typeface="Helvetica Neue"/>
                <a:ea typeface="Helvetica Neue"/>
                <a:cs typeface="Helvetica Neue"/>
                <a:sym typeface="Helvetica Neue"/>
              </a:rPr>
              <a:t>Prepared by</a:t>
            </a:r>
            <a:r>
              <a:rPr lang="en-US" sz="900" b="0" i="0" u="none" strike="noStrike" cap="none">
                <a:solidFill>
                  <a:srgbClr val="FFFFFF"/>
                </a:solidFill>
                <a:latin typeface="Helvetica Neue"/>
                <a:ea typeface="Helvetica Neue"/>
                <a:cs typeface="Helvetica Neue"/>
                <a:sym typeface="Helvetica Neue"/>
              </a:rPr>
              <a:t> :</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900" b="0" i="0" u="none" strike="noStrike" cap="none">
                <a:solidFill>
                  <a:srgbClr val="FFFFFF"/>
                </a:solidFill>
                <a:latin typeface="Helvetica Neue"/>
                <a:ea typeface="Helvetica Neue"/>
                <a:cs typeface="Helvetica Neue"/>
                <a:sym typeface="Helvetica Neue"/>
              </a:rPr>
              <a:t>Andre Farmer</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900" b="0" i="0" u="none" strike="noStrike" cap="none">
                <a:solidFill>
                  <a:srgbClr val="FFFFFF"/>
                </a:solidFill>
                <a:latin typeface="Helvetica Neue"/>
                <a:ea typeface="Helvetica Neue"/>
                <a:cs typeface="Helvetica Neue"/>
                <a:sym typeface="Helvetica Neue"/>
              </a:rPr>
              <a:t>Asantie Murrell</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900" b="0" i="0" u="none" strike="noStrike" cap="none">
                <a:solidFill>
                  <a:srgbClr val="FFFFFF"/>
                </a:solidFill>
                <a:latin typeface="Helvetica Neue"/>
                <a:ea typeface="Helvetica Neue"/>
                <a:cs typeface="Helvetica Neue"/>
                <a:sym typeface="Helvetica Neue"/>
              </a:rPr>
              <a:t>Lydia Caldana</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900" b="0" i="0" u="none" strike="noStrike" cap="none">
                <a:solidFill>
                  <a:srgbClr val="FFFFFF"/>
                </a:solidFill>
                <a:latin typeface="Helvetica Neue"/>
                <a:ea typeface="Helvetica Neue"/>
                <a:cs typeface="Helvetica Neue"/>
                <a:sym typeface="Helvetica Neue"/>
              </a:rPr>
              <a:t>Nora Thajudeen</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Helvetica Neue"/>
                <a:ea typeface="Helvetica Neue"/>
                <a:cs typeface="Helvetica Neue"/>
                <a:sym typeface="Helvetica Neue"/>
              </a:rPr>
              <a:t>Radhika Joshi</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Helvetica Neue"/>
                <a:ea typeface="Helvetica Neue"/>
                <a:cs typeface="Helvetica Neue"/>
                <a:sym typeface="Helvetica Neue"/>
              </a:rPr>
              <a:t>Supervised by</a:t>
            </a:r>
            <a:r>
              <a:rPr lang="en-US" sz="1000" b="0" i="0" u="none" strike="noStrike" cap="none">
                <a:solidFill>
                  <a:srgbClr val="FFFFFF"/>
                </a:solidFill>
                <a:latin typeface="Helvetica Neue"/>
                <a:ea typeface="Helvetica Neue"/>
                <a:cs typeface="Helvetica Neue"/>
                <a:sym typeface="Helvetica Neue"/>
              </a:rPr>
              <a:t> </a:t>
            </a:r>
            <a:r>
              <a:rPr lang="en-US" sz="900" b="0" i="0" u="none" strike="noStrike" cap="none">
                <a:solidFill>
                  <a:srgbClr val="FFFFFF"/>
                </a:solidFill>
                <a:latin typeface="Helvetica Neue"/>
                <a:ea typeface="Helvetica Neue"/>
                <a:cs typeface="Helvetica Neue"/>
                <a:sym typeface="Helvetica Neue"/>
              </a:rPr>
              <a:t>:</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900" b="0" i="0" u="none" strike="noStrike" cap="none">
                <a:solidFill>
                  <a:srgbClr val="FFFFFF"/>
                </a:solidFill>
                <a:latin typeface="Helvetica Neue"/>
                <a:ea typeface="Helvetica Neue"/>
                <a:cs typeface="Helvetica Neue"/>
                <a:sym typeface="Helvetica Neue"/>
              </a:rPr>
              <a:t>Zeynep Turan</a:t>
            </a: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endParaRPr sz="900" b="0" i="0"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a:ea typeface="Helvetica Neue"/>
              <a:cs typeface="Helvetica Neue"/>
              <a:sym typeface="Helvetica Neue"/>
            </a:endParaRPr>
          </a:p>
        </p:txBody>
      </p:sp>
      <p:sp>
        <p:nvSpPr>
          <p:cNvPr id="63" name="Google Shape;63;p1"/>
          <p:cNvSpPr/>
          <p:nvPr/>
        </p:nvSpPr>
        <p:spPr>
          <a:xfrm>
            <a:off x="4552950" y="1724025"/>
            <a:ext cx="2476500" cy="67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04525" y="-57850"/>
            <a:ext cx="8972700" cy="5012700"/>
          </a:xfrm>
          <a:prstGeom prst="rect">
            <a:avLst/>
          </a:prstGeom>
          <a:noFill/>
          <a:ln w="203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Twentieth Century"/>
              <a:ea typeface="Twentieth Century"/>
              <a:cs typeface="Twentieth Century"/>
              <a:sym typeface="Twentieth Century"/>
            </a:endParaRPr>
          </a:p>
        </p:txBody>
      </p:sp>
      <p:pic>
        <p:nvPicPr>
          <p:cNvPr id="65" name="Google Shape;65;p1"/>
          <p:cNvPicPr preferRelativeResize="0"/>
          <p:nvPr/>
        </p:nvPicPr>
        <p:blipFill rotWithShape="1">
          <a:blip r:embed="rId5">
            <a:alphaModFix/>
          </a:blip>
          <a:srcRect/>
          <a:stretch/>
        </p:blipFill>
        <p:spPr>
          <a:xfrm>
            <a:off x="4572000" y="1761650"/>
            <a:ext cx="2416196" cy="59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Global Overview: Preliminary Conclusions</a:t>
            </a:r>
            <a:endParaRPr sz="2400">
              <a:solidFill>
                <a:srgbClr val="6BABD5"/>
              </a:solidFill>
            </a:endParaRPr>
          </a:p>
        </p:txBody>
      </p:sp>
      <p:sp>
        <p:nvSpPr>
          <p:cNvPr id="143" name="Google Shape;143;p9"/>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1.b</a:t>
            </a:r>
            <a:endParaRPr sz="1400" b="1" i="0" u="none" strike="noStrike" cap="none">
              <a:solidFill>
                <a:srgbClr val="000000"/>
              </a:solidFill>
              <a:latin typeface="Arial"/>
              <a:ea typeface="Arial"/>
              <a:cs typeface="Arial"/>
              <a:sym typeface="Arial"/>
            </a:endParaRPr>
          </a:p>
        </p:txBody>
      </p:sp>
      <p:pic>
        <p:nvPicPr>
          <p:cNvPr id="144" name="Google Shape;144;p9"/>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145" name="Google Shape;145;p9"/>
          <p:cNvSpPr txBox="1"/>
          <p:nvPr/>
        </p:nvSpPr>
        <p:spPr>
          <a:xfrm>
            <a:off x="919650" y="1315675"/>
            <a:ext cx="7536300" cy="299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Helvetica Neue"/>
                <a:ea typeface="Helvetica Neue"/>
                <a:cs typeface="Helvetica Neue"/>
                <a:sym typeface="Helvetica Neue"/>
              </a:rPr>
              <a:t>Some of the conclusions of this research include:</a:t>
            </a:r>
            <a:endParaRPr sz="14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457200" marR="0" lvl="0" indent="-317500" algn="just"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Helvetica Neue"/>
                <a:ea typeface="Helvetica Neue"/>
                <a:cs typeface="Helvetica Neue"/>
                <a:sym typeface="Helvetica Neue"/>
              </a:rPr>
              <a:t>All regions have assistance and housing programs that could be extended beyond the emergency COVID-19 measure;</a:t>
            </a:r>
            <a:br>
              <a:rPr lang="en-US" sz="1400" b="0" i="0" u="none" strike="noStrike" cap="none">
                <a:solidFill>
                  <a:srgbClr val="000000"/>
                </a:solidFill>
                <a:latin typeface="Helvetica Neue"/>
                <a:ea typeface="Helvetica Neue"/>
                <a:cs typeface="Helvetica Neue"/>
                <a:sym typeface="Helvetica Neue"/>
              </a:rPr>
            </a:br>
            <a:endParaRPr sz="1400" b="0" i="0" u="none" strike="noStrike" cap="none">
              <a:solidFill>
                <a:srgbClr val="000000"/>
              </a:solidFill>
              <a:latin typeface="Helvetica Neue"/>
              <a:ea typeface="Helvetica Neue"/>
              <a:cs typeface="Helvetica Neue"/>
              <a:sym typeface="Helvetica Neue"/>
            </a:endParaRPr>
          </a:p>
          <a:p>
            <a:pPr marL="457200" marR="0" lvl="0" indent="-317500" algn="just"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Helvetica Neue"/>
                <a:ea typeface="Helvetica Neue"/>
                <a:cs typeface="Helvetica Neue"/>
                <a:sym typeface="Helvetica Neue"/>
              </a:rPr>
              <a:t>Vulnerable populations' right to housing are more threatened due to COVID-19;</a:t>
            </a:r>
            <a:br>
              <a:rPr lang="en-US" sz="1400" b="0" i="0" u="none" strike="noStrike" cap="none">
                <a:solidFill>
                  <a:srgbClr val="000000"/>
                </a:solidFill>
                <a:latin typeface="Helvetica Neue"/>
                <a:ea typeface="Helvetica Neue"/>
                <a:cs typeface="Helvetica Neue"/>
                <a:sym typeface="Helvetica Neue"/>
              </a:rPr>
            </a:br>
            <a:endParaRPr sz="1400" b="0" i="0" u="none" strike="noStrike" cap="none">
              <a:solidFill>
                <a:srgbClr val="000000"/>
              </a:solidFill>
              <a:latin typeface="Helvetica Neue"/>
              <a:ea typeface="Helvetica Neue"/>
              <a:cs typeface="Helvetica Neue"/>
              <a:sym typeface="Helvetica Neue"/>
            </a:endParaRPr>
          </a:p>
          <a:p>
            <a:pPr marL="457200" marR="0" lvl="0" indent="-317500" algn="just"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Helvetica Neue"/>
                <a:ea typeface="Helvetica Neue"/>
                <a:cs typeface="Helvetica Neue"/>
                <a:sym typeface="Helvetica Neue"/>
              </a:rPr>
              <a:t>Many countries lack long-term adequate housing programs;</a:t>
            </a:r>
            <a:br>
              <a:rPr lang="en-US" sz="1400" b="0" i="0" u="none" strike="noStrike" cap="none">
                <a:solidFill>
                  <a:srgbClr val="000000"/>
                </a:solidFill>
                <a:latin typeface="Helvetica Neue"/>
                <a:ea typeface="Helvetica Neue"/>
                <a:cs typeface="Helvetica Neue"/>
                <a:sym typeface="Helvetica Neue"/>
              </a:rPr>
            </a:br>
            <a:endParaRPr sz="1400" b="0" i="0" u="none" strike="noStrike" cap="none">
              <a:solidFill>
                <a:srgbClr val="000000"/>
              </a:solidFill>
              <a:latin typeface="Helvetica Neue"/>
              <a:ea typeface="Helvetica Neue"/>
              <a:cs typeface="Helvetica Neue"/>
              <a:sym typeface="Helvetica Neue"/>
            </a:endParaRPr>
          </a:p>
          <a:p>
            <a:pPr marL="457200" marR="0" lvl="0" indent="-317500" algn="just"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Helvetica Neue"/>
                <a:ea typeface="Helvetica Neue"/>
                <a:cs typeface="Helvetica Neue"/>
                <a:sym typeface="Helvetica Neue"/>
              </a:rPr>
              <a:t>There is room for improvement in terms of eviction policies and implementation;</a:t>
            </a:r>
            <a:br>
              <a:rPr lang="en-US" sz="1400" b="0" i="0" u="none" strike="noStrike" cap="none">
                <a:solidFill>
                  <a:srgbClr val="000000"/>
                </a:solidFill>
                <a:latin typeface="Helvetica Neue"/>
                <a:ea typeface="Helvetica Neue"/>
                <a:cs typeface="Helvetica Neue"/>
                <a:sym typeface="Helvetica Neue"/>
              </a:rPr>
            </a:br>
            <a:endParaRPr sz="1400" b="0" i="0" u="none" strike="noStrike" cap="none">
              <a:solidFill>
                <a:srgbClr val="000000"/>
              </a:solidFill>
              <a:latin typeface="Helvetica Neue"/>
              <a:ea typeface="Helvetica Neue"/>
              <a:cs typeface="Helvetica Neue"/>
              <a:sym typeface="Helvetica Neue"/>
            </a:endParaRPr>
          </a:p>
          <a:p>
            <a:pPr marL="457200" marR="0" lvl="0" indent="-317500" algn="just" rtl="0">
              <a:lnSpc>
                <a:spcPct val="100000"/>
              </a:lnSpc>
              <a:spcBef>
                <a:spcPts val="0"/>
              </a:spcBef>
              <a:spcAft>
                <a:spcPts val="0"/>
              </a:spcAft>
              <a:buClr>
                <a:srgbClr val="000000"/>
              </a:buClr>
              <a:buSzPts val="1400"/>
              <a:buFont typeface="Helvetica Neue"/>
              <a:buChar char="-"/>
            </a:pPr>
            <a:r>
              <a:rPr lang="en-US" sz="1400" b="0" i="0" u="none" strike="noStrike" cap="none">
                <a:solidFill>
                  <a:srgbClr val="000000"/>
                </a:solidFill>
                <a:latin typeface="Helvetica Neue"/>
                <a:ea typeface="Helvetica Neue"/>
                <a:cs typeface="Helvetica Neue"/>
                <a:sym typeface="Helvetica Neue"/>
              </a:rPr>
              <a:t>There are efforts towards green building and sustainable use of energy, but unequal economic contexts impact how much each region implements them.</a:t>
            </a: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p:nvPr/>
        </p:nvSpPr>
        <p:spPr>
          <a:xfrm>
            <a:off x="8200" y="0"/>
            <a:ext cx="9144000" cy="4686900"/>
          </a:xfrm>
          <a:prstGeom prst="rect">
            <a:avLst/>
          </a:prstGeom>
          <a:solidFill>
            <a:srgbClr val="1998D5"/>
          </a:solidFill>
          <a:ln w="9525" cap="flat" cmpd="sng">
            <a:solidFill>
              <a:srgbClr val="6BA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0"/>
          <p:cNvSpPr txBox="1">
            <a:spLocks noGrp="1"/>
          </p:cNvSpPr>
          <p:nvPr>
            <p:ph type="title"/>
          </p:nvPr>
        </p:nvSpPr>
        <p:spPr>
          <a:xfrm>
            <a:off x="1199100" y="1552400"/>
            <a:ext cx="6745800" cy="1390800"/>
          </a:xfrm>
          <a:prstGeom prst="rect">
            <a:avLst/>
          </a:prstGeom>
          <a:noFill/>
          <a:ln>
            <a:noFill/>
          </a:ln>
        </p:spPr>
        <p:txBody>
          <a:bodyPr spcFirstLastPara="1" wrap="square" lIns="91400" tIns="45700" rIns="91400" bIns="45700" anchor="ctr" anchorCtr="0">
            <a:noAutofit/>
          </a:bodyPr>
          <a:lstStyle/>
          <a:p>
            <a:pPr marL="0" lvl="0" indent="0" algn="ctr" rtl="0">
              <a:lnSpc>
                <a:spcPct val="100000"/>
              </a:lnSpc>
              <a:spcBef>
                <a:spcPts val="0"/>
              </a:spcBef>
              <a:spcAft>
                <a:spcPts val="0"/>
              </a:spcAft>
              <a:buClr>
                <a:srgbClr val="6BABD5"/>
              </a:buClr>
              <a:buSzPts val="2400"/>
              <a:buFont typeface="Twentieth Century"/>
              <a:buNone/>
            </a:pPr>
            <a:r>
              <a:rPr lang="en-US" sz="4000" b="1">
                <a:solidFill>
                  <a:srgbClr val="FFFFFF"/>
                </a:solidFill>
              </a:rPr>
              <a:t>2. REGIONAL OVERVIEW</a:t>
            </a:r>
            <a:endParaRPr sz="4000" b="1">
              <a:solidFill>
                <a:srgbClr val="FFFFFF"/>
              </a:solidFill>
            </a:endParaRPr>
          </a:p>
          <a:p>
            <a:pPr marL="0" lvl="0" indent="0" algn="ctr" rtl="0">
              <a:lnSpc>
                <a:spcPct val="100000"/>
              </a:lnSpc>
              <a:spcBef>
                <a:spcPts val="0"/>
              </a:spcBef>
              <a:spcAft>
                <a:spcPts val="0"/>
              </a:spcAft>
              <a:buClr>
                <a:srgbClr val="6BABD5"/>
              </a:buClr>
              <a:buSzPts val="2400"/>
              <a:buFont typeface="Twentieth Century"/>
              <a:buNone/>
            </a:pPr>
            <a:r>
              <a:rPr lang="en-US" sz="4000" b="1">
                <a:solidFill>
                  <a:srgbClr val="FFFFFF"/>
                </a:solidFill>
              </a:rPr>
              <a:t>AND POLICY RECOMMENDATIONS</a:t>
            </a:r>
            <a:endParaRPr sz="4000" b="1">
              <a:solidFill>
                <a:srgbClr val="FFFFFF"/>
              </a:solidFill>
            </a:endParaRPr>
          </a:p>
        </p:txBody>
      </p:sp>
      <p:sp>
        <p:nvSpPr>
          <p:cNvPr id="152" name="Google Shape;152;p10"/>
          <p:cNvSpPr/>
          <p:nvPr/>
        </p:nvSpPr>
        <p:spPr>
          <a:xfrm>
            <a:off x="98500" y="4719750"/>
            <a:ext cx="1067100" cy="2709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10"/>
          <p:cNvPicPr preferRelativeResize="0"/>
          <p:nvPr/>
        </p:nvPicPr>
        <p:blipFill rotWithShape="1">
          <a:blip r:embed="rId3">
            <a:alphaModFix/>
          </a:blip>
          <a:srcRect/>
          <a:stretch/>
        </p:blipFill>
        <p:spPr>
          <a:xfrm>
            <a:off x="113500" y="4726550"/>
            <a:ext cx="1035648" cy="254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l="13526" t="1381" r="23029" b="2017"/>
          <a:stretch/>
        </p:blipFill>
        <p:spPr>
          <a:xfrm>
            <a:off x="4572000" y="1305750"/>
            <a:ext cx="4198802" cy="2740075"/>
          </a:xfrm>
          <a:prstGeom prst="rect">
            <a:avLst/>
          </a:prstGeom>
          <a:noFill/>
          <a:ln>
            <a:noFill/>
          </a:ln>
        </p:spPr>
      </p:pic>
      <p:sp>
        <p:nvSpPr>
          <p:cNvPr id="159" name="Google Shape;159;p11"/>
          <p:cNvSpPr txBox="1">
            <a:spLocks noGrp="1"/>
          </p:cNvSpPr>
          <p:nvPr>
            <p:ph type="title"/>
          </p:nvPr>
        </p:nvSpPr>
        <p:spPr>
          <a:xfrm>
            <a:off x="609600" y="400050"/>
            <a:ext cx="8156400" cy="5163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Regional Overview: Africa</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Angola, Kenya, Senegal, Ghana, South Africa, Ethiopia, Mozambique, Nigeria, Rwanda, Zambia</a:t>
            </a:r>
            <a:endParaRPr sz="1200" i="1">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endParaRPr sz="2400">
              <a:solidFill>
                <a:srgbClr val="6BABD5"/>
              </a:solidFill>
            </a:endParaRPr>
          </a:p>
        </p:txBody>
      </p:sp>
      <p:sp>
        <p:nvSpPr>
          <p:cNvPr id="160" name="Google Shape;160;p11"/>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a:t>
            </a:r>
            <a:endParaRPr sz="1400" b="1" i="0" u="none" strike="noStrike" cap="none">
              <a:solidFill>
                <a:srgbClr val="000000"/>
              </a:solidFill>
              <a:latin typeface="Arial"/>
              <a:ea typeface="Arial"/>
              <a:cs typeface="Arial"/>
              <a:sym typeface="Arial"/>
            </a:endParaRPr>
          </a:p>
        </p:txBody>
      </p:sp>
      <p:sp>
        <p:nvSpPr>
          <p:cNvPr id="161" name="Google Shape;161;p11"/>
          <p:cNvSpPr txBox="1"/>
          <p:nvPr/>
        </p:nvSpPr>
        <p:spPr>
          <a:xfrm>
            <a:off x="4453500" y="3939125"/>
            <a:ext cx="4366500" cy="578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000" b="1" i="0" u="none" strike="noStrike" cap="none">
                <a:solidFill>
                  <a:srgbClr val="000000"/>
                </a:solidFill>
                <a:latin typeface="Helvetica Neue"/>
                <a:ea typeface="Helvetica Neue"/>
                <a:cs typeface="Helvetica Neue"/>
                <a:sym typeface="Helvetica Neue"/>
              </a:rPr>
              <a:t>Data Gap:</a:t>
            </a:r>
            <a:r>
              <a:rPr lang="en-US" sz="1000" b="0" i="0" u="none" strike="noStrike" cap="none">
                <a:solidFill>
                  <a:srgbClr val="000000"/>
                </a:solidFill>
                <a:latin typeface="Helvetica Neue"/>
                <a:ea typeface="Helvetica Neue"/>
                <a:cs typeface="Helvetica Neue"/>
                <a:sym typeface="Helvetica Neue"/>
              </a:rPr>
              <a:t> </a:t>
            </a:r>
            <a:r>
              <a:rPr lang="en-US" sz="900" b="0" i="0" u="none" strike="noStrike" cap="none">
                <a:solidFill>
                  <a:srgbClr val="000000"/>
                </a:solidFill>
                <a:latin typeface="Helvetica Neue"/>
                <a:ea typeface="Helvetica Neue"/>
                <a:cs typeface="Helvetica Neue"/>
                <a:sym typeface="Helvetica Neue"/>
              </a:rPr>
              <a:t>Information on housing rights and options are limited. This increases the vulnerability of low-income households who may not be aware of their rights. The region’s lack of data available may further marginalize low-income tenants.</a:t>
            </a:r>
            <a:endParaRPr sz="900" b="0" i="0" u="none" strike="noStrike" cap="none">
              <a:solidFill>
                <a:srgbClr val="000000"/>
              </a:solidFill>
              <a:latin typeface="Helvetica Neue"/>
              <a:ea typeface="Helvetica Neue"/>
              <a:cs typeface="Helvetica Neue"/>
              <a:sym typeface="Helvetica Neue"/>
            </a:endParaRPr>
          </a:p>
        </p:txBody>
      </p:sp>
      <p:pic>
        <p:nvPicPr>
          <p:cNvPr id="162" name="Google Shape;162;p11"/>
          <p:cNvPicPr preferRelativeResize="0"/>
          <p:nvPr/>
        </p:nvPicPr>
        <p:blipFill rotWithShape="1">
          <a:blip r:embed="rId4">
            <a:alphaModFix/>
          </a:blip>
          <a:srcRect/>
          <a:stretch/>
        </p:blipFill>
        <p:spPr>
          <a:xfrm>
            <a:off x="8096250" y="47625"/>
            <a:ext cx="990600" cy="243325"/>
          </a:xfrm>
          <a:prstGeom prst="rect">
            <a:avLst/>
          </a:prstGeom>
          <a:noFill/>
          <a:ln>
            <a:noFill/>
          </a:ln>
        </p:spPr>
      </p:pic>
      <p:grpSp>
        <p:nvGrpSpPr>
          <p:cNvPr id="163" name="Google Shape;163;p11"/>
          <p:cNvGrpSpPr/>
          <p:nvPr/>
        </p:nvGrpSpPr>
        <p:grpSpPr>
          <a:xfrm>
            <a:off x="291800" y="992538"/>
            <a:ext cx="7338600" cy="3524687"/>
            <a:chOff x="139400" y="992538"/>
            <a:chExt cx="7338600" cy="3524687"/>
          </a:xfrm>
        </p:grpSpPr>
        <p:sp>
          <p:nvSpPr>
            <p:cNvPr id="164" name="Google Shape;164;p11"/>
            <p:cNvSpPr txBox="1"/>
            <p:nvPr/>
          </p:nvSpPr>
          <p:spPr>
            <a:xfrm>
              <a:off x="215600" y="1363775"/>
              <a:ext cx="1725900" cy="12081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RAPID URBANIZATION: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900">
                  <a:latin typeface="Helvetica Neue"/>
                  <a:ea typeface="Helvetica Neue"/>
                  <a:cs typeface="Helvetica Neue"/>
                  <a:sym typeface="Helvetica Neue"/>
                </a:rPr>
                <a:t>T</a:t>
              </a:r>
              <a:r>
                <a:rPr lang="en-US" sz="900" b="0" i="0" u="none" strike="noStrike" cap="none">
                  <a:solidFill>
                    <a:srgbClr val="000000"/>
                  </a:solidFill>
                  <a:latin typeface="Helvetica Neue"/>
                  <a:ea typeface="Helvetica Neue"/>
                  <a:cs typeface="Helvetica Neue"/>
                  <a:sym typeface="Helvetica Neue"/>
                </a:rPr>
                <a:t>he African region has the fastest rate of urbanization. There is a considerable and challenging deficit of land and adequate housing exacerbated by the pandemic.</a:t>
              </a:r>
              <a:endParaRPr sz="900" b="0" i="0" u="none" strike="noStrike" cap="none">
                <a:solidFill>
                  <a:srgbClr val="000000"/>
                </a:solidFill>
                <a:latin typeface="Helvetica Neue"/>
                <a:ea typeface="Helvetica Neue"/>
                <a:cs typeface="Helvetica Neue"/>
                <a:sym typeface="Helvetica Neue"/>
              </a:endParaRPr>
            </a:p>
          </p:txBody>
        </p:sp>
        <p:sp>
          <p:nvSpPr>
            <p:cNvPr id="165" name="Google Shape;165;p11"/>
            <p:cNvSpPr txBox="1"/>
            <p:nvPr/>
          </p:nvSpPr>
          <p:spPr>
            <a:xfrm>
              <a:off x="215600" y="2631325"/>
              <a:ext cx="1725900" cy="18858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LACK OF INFRASTRUCTURE: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900">
                  <a:latin typeface="Helvetica Neue"/>
                  <a:ea typeface="Helvetica Neue"/>
                  <a:cs typeface="Helvetica Neue"/>
                  <a:sym typeface="Helvetica Neue"/>
                </a:rPr>
                <a:t>T</a:t>
              </a:r>
              <a:r>
                <a:rPr lang="en-US" sz="900" b="0" i="0" u="none" strike="noStrike" cap="none">
                  <a:solidFill>
                    <a:srgbClr val="000000"/>
                  </a:solidFill>
                  <a:latin typeface="Helvetica Neue"/>
                  <a:ea typeface="Helvetica Neue"/>
                  <a:cs typeface="Helvetica Neue"/>
                  <a:sym typeface="Helvetica Neue"/>
                </a:rPr>
                <a:t>he studied region has large portions of population living in informal settlements, however, slum upgrading policies are not found. The national housing policies primarily involve building new housing, which is only accessible to middle income households.</a:t>
              </a:r>
              <a:endParaRPr sz="900" b="0" i="0" u="none" strike="noStrike" cap="none">
                <a:solidFill>
                  <a:srgbClr val="000000"/>
                </a:solidFill>
                <a:latin typeface="Helvetica Neue"/>
                <a:ea typeface="Helvetica Neue"/>
                <a:cs typeface="Helvetica Neue"/>
                <a:sym typeface="Helvetica Neue"/>
              </a:endParaRPr>
            </a:p>
          </p:txBody>
        </p:sp>
        <p:sp>
          <p:nvSpPr>
            <p:cNvPr id="166" name="Google Shape;166;p11"/>
            <p:cNvSpPr txBox="1"/>
            <p:nvPr/>
          </p:nvSpPr>
          <p:spPr>
            <a:xfrm>
              <a:off x="1997050" y="1363775"/>
              <a:ext cx="2097300" cy="14703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PUBLIC-PRIVATE PARTNERSHIPS:</a:t>
              </a:r>
              <a:endParaRPr sz="1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900">
                  <a:latin typeface="Helvetica Neue"/>
                  <a:ea typeface="Helvetica Neue"/>
                  <a:cs typeface="Helvetica Neue"/>
                  <a:sym typeface="Helvetica Neue"/>
                </a:rPr>
                <a:t>Na</a:t>
              </a:r>
              <a:r>
                <a:rPr lang="en-US" sz="900" b="0" i="0" u="none" strike="noStrike" cap="none">
                  <a:solidFill>
                    <a:srgbClr val="000000"/>
                  </a:solidFill>
                  <a:latin typeface="Helvetica Neue"/>
                  <a:ea typeface="Helvetica Neue"/>
                  <a:cs typeface="Helvetica Neue"/>
                  <a:sym typeface="Helvetica Neue"/>
                </a:rPr>
                <a:t>tional housing policies within the studied region depend on collaborations with private developers. The general framework for the collaboration involves land provided by the government and construction by developers. </a:t>
              </a:r>
              <a:endParaRPr sz="9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p:txBody>
        </p:sp>
        <p:sp>
          <p:nvSpPr>
            <p:cNvPr id="167" name="Google Shape;167;p11"/>
            <p:cNvSpPr txBox="1"/>
            <p:nvPr/>
          </p:nvSpPr>
          <p:spPr>
            <a:xfrm>
              <a:off x="139400" y="992538"/>
              <a:ext cx="7338600" cy="31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Helvetica Neue"/>
                  <a:ea typeface="Helvetica Neue"/>
                  <a:cs typeface="Helvetica Neue"/>
                  <a:sym typeface="Helvetica Neue"/>
                </a:rPr>
                <a:t>The region’s issues fold into one another. The following boxes highlight some key issues identified:</a:t>
              </a:r>
              <a:endParaRPr sz="900" b="0" i="0" u="none" strike="noStrike" cap="none">
                <a:solidFill>
                  <a:srgbClr val="000000"/>
                </a:solidFill>
                <a:latin typeface="Helvetica Neue"/>
                <a:ea typeface="Helvetica Neue"/>
                <a:cs typeface="Helvetica Neue"/>
                <a:sym typeface="Helvetica Neue"/>
              </a:endParaRPr>
            </a:p>
          </p:txBody>
        </p:sp>
        <p:sp>
          <p:nvSpPr>
            <p:cNvPr id="168" name="Google Shape;168;p11"/>
            <p:cNvSpPr txBox="1"/>
            <p:nvPr/>
          </p:nvSpPr>
          <p:spPr>
            <a:xfrm>
              <a:off x="1997050" y="2891825"/>
              <a:ext cx="2097300" cy="16254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HOUSING FINANCE GAP:</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900" b="0" i="0" u="none" strike="noStrike" cap="none">
                  <a:solidFill>
                    <a:schemeClr val="dk1"/>
                  </a:solidFill>
                  <a:latin typeface="Helvetica Neue"/>
                  <a:ea typeface="Helvetica Neue"/>
                  <a:cs typeface="Helvetica Neue"/>
                  <a:sym typeface="Helvetica Neue"/>
                </a:rPr>
                <a:t>While PPPs are the main focus, due to costly construction materials, new projects aren’t affordable to many. Financing options are extremely limited. Some have launched mortgage companies, others, like Senegal, have several policies like </a:t>
              </a:r>
              <a:r>
                <a:rPr lang="en-US" sz="900" b="0" i="0" u="none" strike="noStrike" cap="none">
                  <a:solidFill>
                    <a:schemeClr val="dk1"/>
                  </a:solidFill>
                  <a:latin typeface="Helvetica Neue"/>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autoconstruçao</a:t>
              </a:r>
              <a:r>
                <a:rPr lang="en-US" sz="900" b="0" i="0" u="none" strike="noStrike" cap="none">
                  <a:solidFill>
                    <a:schemeClr val="dk1"/>
                  </a:solidFill>
                  <a:latin typeface="Helvetica Neue"/>
                  <a:ea typeface="Helvetica Neue"/>
                  <a:cs typeface="Helvetica Neue"/>
                  <a:sym typeface="Helvetica Neue"/>
                </a:rPr>
                <a:t> and extensions of payment deadlines to reduce monthly costs.</a:t>
              </a:r>
              <a:endParaRPr sz="900" b="0" i="0" u="none" strike="noStrike" cap="none">
                <a:solidFill>
                  <a:srgbClr val="000000"/>
                </a:solidFill>
                <a:latin typeface="Helvetica Neue"/>
                <a:ea typeface="Helvetica Neue"/>
                <a:cs typeface="Helvetica Neue"/>
                <a:sym typeface="Helvetica Neue"/>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609600" y="476250"/>
            <a:ext cx="8156400" cy="3426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Africa: Housing Panorama</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Angola, Kenya, Senegal, Ghana, South Africa, Ethiopia, Mozambique, Nigeria, Rwanda, Zambia</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endParaRPr sz="2400">
              <a:solidFill>
                <a:srgbClr val="6BABD5"/>
              </a:solidFill>
            </a:endParaRPr>
          </a:p>
        </p:txBody>
      </p:sp>
      <p:sp>
        <p:nvSpPr>
          <p:cNvPr id="174" name="Google Shape;174;p12"/>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a:t>
            </a:r>
            <a:endParaRPr sz="1400" b="1" i="0" u="none" strike="noStrike" cap="none">
              <a:solidFill>
                <a:srgbClr val="000000"/>
              </a:solidFill>
              <a:latin typeface="Arial"/>
              <a:ea typeface="Arial"/>
              <a:cs typeface="Arial"/>
              <a:sym typeface="Arial"/>
            </a:endParaRPr>
          </a:p>
        </p:txBody>
      </p:sp>
      <p:sp>
        <p:nvSpPr>
          <p:cNvPr id="175" name="Google Shape;175;p12"/>
          <p:cNvSpPr txBox="1"/>
          <p:nvPr/>
        </p:nvSpPr>
        <p:spPr>
          <a:xfrm>
            <a:off x="304800" y="1310875"/>
            <a:ext cx="2687100" cy="278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Housing Policies</a:t>
            </a:r>
            <a:endParaRPr sz="12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The region’s overarching thematic struggle is bridging the housing finance gap.</a:t>
            </a:r>
            <a:endParaRPr sz="10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Updates include:</a:t>
            </a:r>
            <a:endParaRPr sz="10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lvl="0" indent="0" algn="just" rtl="0">
              <a:spcBef>
                <a:spcPts val="0"/>
              </a:spcBef>
              <a:spcAft>
                <a:spcPts val="0"/>
              </a:spcAft>
              <a:buClr>
                <a:schemeClr val="dk1"/>
              </a:buClr>
              <a:buSzPts val="1000"/>
              <a:buFont typeface="Arial"/>
              <a:buNone/>
            </a:pPr>
            <a:r>
              <a:rPr lang="en-US" sz="1000" b="1">
                <a:solidFill>
                  <a:schemeClr val="dk1"/>
                </a:solidFill>
                <a:latin typeface="Helvetica Neue"/>
                <a:ea typeface="Helvetica Neue"/>
                <a:cs typeface="Helvetica Neue"/>
                <a:sym typeface="Helvetica Neue"/>
              </a:rPr>
              <a:t>New affordable housing being built: </a:t>
            </a:r>
            <a:endParaRPr sz="1000" b="1">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Angola, Ethiopia, Rwanda, and Kenya</a:t>
            </a:r>
            <a:r>
              <a:rPr lang="en-US" sz="1000" b="1">
                <a:latin typeface="Helvetica Neue"/>
                <a:ea typeface="Helvetica Neue"/>
                <a:cs typeface="Helvetica Neue"/>
                <a:sym typeface="Helvetica Neue"/>
              </a:rPr>
              <a:t>.</a:t>
            </a:r>
            <a:endParaRPr sz="1000" b="1">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br>
              <a:rPr lang="en-US" sz="1000" b="1" i="0" u="none" strike="noStrike" cap="none">
                <a:solidFill>
                  <a:srgbClr val="000000"/>
                </a:solidFill>
                <a:latin typeface="Helvetica Neue"/>
                <a:ea typeface="Helvetica Neue"/>
                <a:cs typeface="Helvetica Neue"/>
                <a:sym typeface="Helvetica Neue"/>
              </a:rPr>
            </a:br>
            <a:r>
              <a:rPr lang="en-US" sz="1000" b="1">
                <a:latin typeface="Helvetica Neue"/>
                <a:ea typeface="Helvetica Neue"/>
                <a:cs typeface="Helvetica Neue"/>
                <a:sym typeface="Helvetica Neue"/>
              </a:rPr>
              <a:t>New Affordable Mortgage Institutions</a:t>
            </a:r>
            <a:r>
              <a:rPr lang="en-US" sz="1000">
                <a:latin typeface="Helvetica Neue"/>
                <a:ea typeface="Helvetica Neue"/>
                <a:cs typeface="Helvetica Neue"/>
                <a:sym typeface="Helvetica Neue"/>
              </a:rPr>
              <a:t> aimed at bridging housing finance gap: </a:t>
            </a:r>
            <a:r>
              <a:rPr lang="en-US" sz="1000" b="1" i="0" u="none" strike="noStrike" cap="none">
                <a:solidFill>
                  <a:srgbClr val="000000"/>
                </a:solidFill>
                <a:latin typeface="Helvetica Neue"/>
                <a:ea typeface="Helvetica Neue"/>
                <a:cs typeface="Helvetica Neue"/>
                <a:sym typeface="Helvetica Neue"/>
              </a:rPr>
              <a:t>Ghana and Kenya</a:t>
            </a:r>
            <a:r>
              <a:rPr lang="en-US" sz="1000" b="1">
                <a:latin typeface="Helvetica Neue"/>
                <a:ea typeface="Helvetica Neue"/>
                <a:cs typeface="Helvetica Neue"/>
                <a:sym typeface="Helvetica Neue"/>
              </a:rPr>
              <a:t>.</a:t>
            </a:r>
            <a:endParaRPr sz="10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1">
                <a:latin typeface="Helvetica Neue"/>
                <a:ea typeface="Helvetica Neue"/>
                <a:cs typeface="Helvetica Neue"/>
                <a:sym typeface="Helvetica Neue"/>
              </a:rPr>
              <a:t>Deliberately inclusive housing policy </a:t>
            </a:r>
            <a:r>
              <a:rPr lang="en-US" sz="1000">
                <a:latin typeface="Helvetica Neue"/>
                <a:ea typeface="Helvetica Neue"/>
                <a:cs typeface="Helvetica Neue"/>
                <a:sym typeface="Helvetica Neue"/>
              </a:rPr>
              <a:t>mandates 30% of all development targeted towards low-income households: </a:t>
            </a:r>
            <a:r>
              <a:rPr lang="en-US" sz="1000" b="1" i="0" u="none" strike="noStrike" cap="none">
                <a:solidFill>
                  <a:srgbClr val="000000"/>
                </a:solidFill>
                <a:latin typeface="Helvetica Neue"/>
                <a:ea typeface="Helvetica Neue"/>
                <a:cs typeface="Helvetica Neue"/>
                <a:sym typeface="Helvetica Neue"/>
              </a:rPr>
              <a:t>South Africa.</a:t>
            </a: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 </a:t>
            </a:r>
            <a:endParaRPr sz="1000" b="0" i="0" u="none" strike="noStrike" cap="none">
              <a:solidFill>
                <a:srgbClr val="000000"/>
              </a:solidFill>
              <a:latin typeface="Helvetica Neue"/>
              <a:ea typeface="Helvetica Neue"/>
              <a:cs typeface="Helvetica Neue"/>
              <a:sym typeface="Helvetica Neue"/>
            </a:endParaRPr>
          </a:p>
        </p:txBody>
      </p:sp>
      <p:sp>
        <p:nvSpPr>
          <p:cNvPr id="176" name="Google Shape;176;p12"/>
          <p:cNvSpPr txBox="1"/>
          <p:nvPr/>
        </p:nvSpPr>
        <p:spPr>
          <a:xfrm>
            <a:off x="3018175" y="1324850"/>
            <a:ext cx="2940900" cy="358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Sustainable Building Codes</a:t>
            </a:r>
            <a:endParaRPr sz="10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1">
                <a:solidFill>
                  <a:schemeClr val="dk1"/>
                </a:solidFill>
                <a:latin typeface="Helvetica Neue"/>
                <a:ea typeface="Helvetica Neue"/>
                <a:cs typeface="Helvetica Neue"/>
                <a:sym typeface="Helvetica Neue"/>
              </a:rPr>
              <a:t>Environmental Assessments and Sustainability: </a:t>
            </a:r>
            <a:r>
              <a:rPr lang="en-US" sz="1000" b="1" i="0" u="none" strike="noStrike" cap="none">
                <a:solidFill>
                  <a:schemeClr val="dk1"/>
                </a:solidFill>
                <a:latin typeface="Helvetica Neue"/>
                <a:ea typeface="Helvetica Neue"/>
                <a:cs typeface="Helvetica Neue"/>
                <a:sym typeface="Helvetica Neue"/>
              </a:rPr>
              <a:t>Angola</a:t>
            </a:r>
            <a:r>
              <a:rPr lang="en-US" sz="1000" b="1">
                <a:solidFill>
                  <a:schemeClr val="dk1"/>
                </a:solidFill>
                <a:latin typeface="Helvetica Neue"/>
                <a:ea typeface="Helvetica Neue"/>
                <a:cs typeface="Helvetica Neue"/>
                <a:sym typeface="Helvetica Neue"/>
              </a:rPr>
              <a:t> </a:t>
            </a:r>
            <a:r>
              <a:rPr lang="en-US" sz="1000">
                <a:solidFill>
                  <a:schemeClr val="dk1"/>
                </a:solidFill>
                <a:latin typeface="Helvetica Neue"/>
                <a:ea typeface="Helvetica Neue"/>
                <a:cs typeface="Helvetica Neue"/>
                <a:sym typeface="Helvetica Neue"/>
              </a:rPr>
              <a:t>(</a:t>
            </a:r>
            <a:r>
              <a:rPr lang="en-US" sz="1000" b="0" i="0" u="none" strike="noStrike" cap="none">
                <a:solidFill>
                  <a:schemeClr val="dk1"/>
                </a:solidFill>
                <a:latin typeface="Helvetica Neue"/>
                <a:ea typeface="Helvetica Neue"/>
                <a:cs typeface="Helvetica Neue"/>
                <a:sym typeface="Helvetica Neue"/>
              </a:rPr>
              <a:t>Environmental Impact Assessment)</a:t>
            </a:r>
            <a:r>
              <a:rPr lang="en-US" sz="1000">
                <a:solidFill>
                  <a:schemeClr val="dk1"/>
                </a:solidFill>
                <a:latin typeface="Helvetica Neue"/>
                <a:ea typeface="Helvetica Neue"/>
                <a:cs typeface="Helvetica Neue"/>
                <a:sym typeface="Helvetica Neue"/>
              </a:rPr>
              <a:t>, </a:t>
            </a:r>
            <a:r>
              <a:rPr lang="en-US" sz="1000" b="1" i="0" u="none" strike="noStrike" cap="none">
                <a:solidFill>
                  <a:schemeClr val="dk1"/>
                </a:solidFill>
                <a:latin typeface="Helvetica Neue"/>
                <a:ea typeface="Helvetica Neue"/>
                <a:cs typeface="Helvetica Neue"/>
                <a:sym typeface="Helvetica Neue"/>
              </a:rPr>
              <a:t>Kenya</a:t>
            </a:r>
            <a:r>
              <a:rPr lang="en-US" sz="1000" b="1">
                <a:solidFill>
                  <a:schemeClr val="dk1"/>
                </a:solidFill>
                <a:latin typeface="Helvetica Neue"/>
                <a:ea typeface="Helvetica Neue"/>
                <a:cs typeface="Helvetica Neue"/>
                <a:sym typeface="Helvetica Neue"/>
              </a:rPr>
              <a:t> </a:t>
            </a:r>
            <a:r>
              <a:rPr lang="en-US" sz="1000">
                <a:solidFill>
                  <a:schemeClr val="dk1"/>
                </a:solidFill>
                <a:latin typeface="Helvetica Neue"/>
                <a:ea typeface="Helvetica Neue"/>
                <a:cs typeface="Helvetica Neue"/>
                <a:sym typeface="Helvetica Neue"/>
              </a:rPr>
              <a:t>(</a:t>
            </a:r>
            <a:r>
              <a:rPr lang="en-US" sz="1000" b="0" i="0" u="none" strike="noStrike" cap="none">
                <a:solidFill>
                  <a:schemeClr val="dk1"/>
                </a:solidFill>
                <a:latin typeface="Helvetica Neue"/>
                <a:ea typeface="Helvetica Neue"/>
                <a:cs typeface="Helvetica Neue"/>
                <a:sym typeface="Helvetica Neue"/>
              </a:rPr>
              <a:t>The Energy Act, 2006)</a:t>
            </a:r>
            <a:r>
              <a:rPr lang="en-US" sz="1000">
                <a:solidFill>
                  <a:schemeClr val="dk1"/>
                </a:solidFill>
                <a:latin typeface="Helvetica Neue"/>
                <a:ea typeface="Helvetica Neue"/>
                <a:cs typeface="Helvetica Neue"/>
                <a:sym typeface="Helvetica Neue"/>
              </a:rPr>
              <a:t>, </a:t>
            </a:r>
            <a:r>
              <a:rPr lang="en-US" sz="1000" b="1" i="0" u="none" strike="noStrike" cap="none">
                <a:solidFill>
                  <a:schemeClr val="dk1"/>
                </a:solidFill>
                <a:latin typeface="Helvetica Neue"/>
                <a:ea typeface="Helvetica Neue"/>
                <a:cs typeface="Helvetica Neue"/>
                <a:sym typeface="Helvetica Neue"/>
              </a:rPr>
              <a:t>Senegal</a:t>
            </a:r>
            <a:r>
              <a:rPr lang="en-US" sz="1000" b="0" i="0" u="none" strike="noStrike" cap="none">
                <a:solidFill>
                  <a:schemeClr val="dk1"/>
                </a:solidFill>
                <a:latin typeface="Helvetica Neue"/>
                <a:ea typeface="Helvetica Neue"/>
                <a:cs typeface="Helvetica Neue"/>
                <a:sym typeface="Helvetica Neue"/>
              </a:rPr>
              <a:t> (Green Secondary Cities Program)</a:t>
            </a:r>
            <a:r>
              <a:rPr lang="en-US" sz="1000">
                <a:solidFill>
                  <a:schemeClr val="dk1"/>
                </a:solidFill>
                <a:latin typeface="Helvetica Neue"/>
                <a:ea typeface="Helvetica Neue"/>
                <a:cs typeface="Helvetica Neue"/>
                <a:sym typeface="Helvetica Neue"/>
              </a:rPr>
              <a:t>, </a:t>
            </a:r>
            <a:r>
              <a:rPr lang="en-US" sz="1000" b="1" i="0" u="none" strike="noStrike" cap="none">
                <a:solidFill>
                  <a:schemeClr val="dk1"/>
                </a:solidFill>
                <a:latin typeface="Helvetica Neue"/>
                <a:ea typeface="Helvetica Neue"/>
                <a:cs typeface="Helvetica Neue"/>
                <a:sym typeface="Helvetica Neue"/>
              </a:rPr>
              <a:t>Ghana</a:t>
            </a:r>
            <a:r>
              <a:rPr lang="en-US" sz="1000" b="0" i="0" u="none" strike="noStrike" cap="none">
                <a:solidFill>
                  <a:schemeClr val="dk1"/>
                </a:solidFill>
                <a:latin typeface="Helvetica Neue"/>
                <a:ea typeface="Helvetica Neue"/>
                <a:cs typeface="Helvetica Neue"/>
                <a:sym typeface="Helvetica Neue"/>
              </a:rPr>
              <a:t> (first Building Code (2018) has been </a:t>
            </a:r>
            <a:r>
              <a:rPr lang="en-US" sz="1000">
                <a:solidFill>
                  <a:schemeClr val="dk1"/>
                </a:solidFill>
                <a:latin typeface="Helvetica Neue"/>
                <a:ea typeface="Helvetica Neue"/>
                <a:cs typeface="Helvetica Neue"/>
                <a:sym typeface="Helvetica Neue"/>
              </a:rPr>
              <a:t>&amp;</a:t>
            </a:r>
            <a:r>
              <a:rPr lang="en-US" sz="1000" b="0" i="0" u="none" strike="noStrike" cap="none">
                <a:solidFill>
                  <a:schemeClr val="dk1"/>
                </a:solidFill>
                <a:latin typeface="Helvetica Neue"/>
                <a:ea typeface="Helvetica Neue"/>
                <a:cs typeface="Helvetica Neue"/>
                <a:sym typeface="Helvetica Neue"/>
              </a:rPr>
              <a:t> Land Bill of 2017 mandates a variety of sustainable land administration and management  practices</a:t>
            </a:r>
            <a:r>
              <a:rPr lang="en-US" sz="1000">
                <a:solidFill>
                  <a:schemeClr val="dk1"/>
                </a:solidFill>
                <a:latin typeface="Helvetica Neue"/>
                <a:ea typeface="Helvetica Neue"/>
                <a:cs typeface="Helvetica Neue"/>
                <a:sym typeface="Helvetica Neue"/>
              </a:rPr>
              <a:t>).</a:t>
            </a:r>
            <a:endParaRPr sz="1000" b="0" i="0" u="none" strike="noStrike" cap="none">
              <a:solidFill>
                <a:schemeClr val="dk1"/>
              </a:solidFill>
              <a:latin typeface="Helvetica Neue"/>
              <a:ea typeface="Helvetica Neue"/>
              <a:cs typeface="Helvetica Neue"/>
              <a:sym typeface="Helvetica Neue"/>
            </a:endParaRPr>
          </a:p>
        </p:txBody>
      </p:sp>
      <p:pic>
        <p:nvPicPr>
          <p:cNvPr id="177" name="Google Shape;177;p12"/>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178" name="Google Shape;178;p12"/>
          <p:cNvSpPr txBox="1"/>
          <p:nvPr/>
        </p:nvSpPr>
        <p:spPr>
          <a:xfrm>
            <a:off x="6012200" y="1324850"/>
            <a:ext cx="2788200" cy="310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Forced Eviction Policies</a:t>
            </a:r>
            <a:endParaRPr sz="1200" b="1"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1">
              <a:solidFill>
                <a:schemeClr val="dk1"/>
              </a:solidFill>
            </a:endParaRPr>
          </a:p>
          <a:p>
            <a:pPr marL="0" marR="0" lvl="0" indent="0" algn="ctr" rtl="0">
              <a:lnSpc>
                <a:spcPct val="100000"/>
              </a:lnSpc>
              <a:spcBef>
                <a:spcPts val="0"/>
              </a:spcBef>
              <a:spcAft>
                <a:spcPts val="0"/>
              </a:spcAft>
              <a:buClr>
                <a:srgbClr val="000000"/>
              </a:buClr>
              <a:buSzPts val="1000"/>
              <a:buFont typeface="Arial"/>
              <a:buNone/>
            </a:pPr>
            <a:endParaRPr sz="1000" b="1">
              <a:solidFill>
                <a:schemeClr val="dk1"/>
              </a:solidFill>
            </a:endParaRPr>
          </a:p>
          <a:p>
            <a:pPr marL="0" marR="0" lvl="0" indent="0" algn="ctr" rtl="0">
              <a:lnSpc>
                <a:spcPct val="100000"/>
              </a:lnSpc>
              <a:spcBef>
                <a:spcPts val="0"/>
              </a:spcBef>
              <a:spcAft>
                <a:spcPts val="0"/>
              </a:spcAft>
              <a:buClr>
                <a:srgbClr val="000000"/>
              </a:buClr>
              <a:buSzPts val="1000"/>
              <a:buFont typeface="Arial"/>
              <a:buNone/>
            </a:pPr>
            <a:endParaRPr sz="1000" b="1">
              <a:solidFill>
                <a:schemeClr val="dk1"/>
              </a:solidFil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Eviction Laws and Frameworks </a:t>
            </a:r>
            <a:r>
              <a:rPr lang="en-US" sz="1000" b="0" i="0" u="none" strike="noStrike" cap="none">
                <a:solidFill>
                  <a:schemeClr val="dk1"/>
                </a:solidFill>
                <a:latin typeface="Arial"/>
                <a:ea typeface="Arial"/>
                <a:cs typeface="Arial"/>
                <a:sym typeface="Arial"/>
              </a:rPr>
              <a:t>are present in the region. There is little evidence of widespread implementation.</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highlight>
                  <a:srgbClr val="FFFFFF"/>
                </a:highlight>
                <a:latin typeface="Arial"/>
                <a:ea typeface="Arial"/>
                <a:cs typeface="Arial"/>
                <a:sym typeface="Arial"/>
              </a:rPr>
              <a:t>Angola: </a:t>
            </a:r>
            <a:r>
              <a:rPr lang="en-US" sz="1000" b="0" i="0" u="none" strike="noStrike" cap="none">
                <a:solidFill>
                  <a:schemeClr val="dk1"/>
                </a:solidFill>
                <a:highlight>
                  <a:srgbClr val="FFFFFF"/>
                </a:highlight>
                <a:latin typeface="Arial"/>
                <a:ea typeface="Arial"/>
                <a:cs typeface="Arial"/>
                <a:sym typeface="Arial"/>
              </a:rPr>
              <a:t>Working with tenants of affordable housing schemes to change terms of their loans and extending payment deadlines to avoid evictions.</a:t>
            </a: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a:solidFill>
                  <a:schemeClr val="dk1"/>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x</a:t>
            </a:r>
            <a:r>
              <a:rPr lang="en-US" sz="1000" b="1" i="0" u="none" strike="noStrike" cap="none">
                <a:solidFill>
                  <a:schemeClr val="dk1"/>
                </a:solidFill>
                <a:highlight>
                  <a:srgbClr val="FFFFFF"/>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E</a:t>
            </a:r>
            <a:r>
              <a:rPr lang="en-US" sz="1000" b="1" i="0" u="none" strike="noStrike" cap="none">
                <a:solidFill>
                  <a:schemeClr val="dk1"/>
                </a:solidFill>
                <a:highlight>
                  <a:srgbClr val="FFFFFF"/>
                </a:highlight>
                <a:latin typeface="Arial"/>
                <a:ea typeface="Arial"/>
                <a:cs typeface="Arial"/>
                <a:sym typeface="Arial"/>
              </a:rPr>
              <a:t>thiopia: </a:t>
            </a:r>
            <a:r>
              <a:rPr lang="en-US" sz="1000" b="0" i="0" u="none" strike="noStrike" cap="none">
                <a:solidFill>
                  <a:schemeClr val="dk1"/>
                </a:solidFill>
                <a:highlight>
                  <a:srgbClr val="FFFFFF"/>
                </a:highlight>
                <a:latin typeface="Arial"/>
                <a:ea typeface="Arial"/>
                <a:cs typeface="Arial"/>
                <a:sym typeface="Arial"/>
              </a:rPr>
              <a:t>political will exists; mass forced evictions still a problem according to Amnesty International.</a:t>
            </a: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1"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highlight>
                  <a:srgbClr val="FFFFFF"/>
                </a:highlight>
                <a:latin typeface="Arial"/>
                <a:ea typeface="Arial"/>
                <a:cs typeface="Arial"/>
                <a:sym typeface="Arial"/>
              </a:rPr>
              <a:t>Kenya, Nigeria, Senegal, Zambia</a:t>
            </a:r>
            <a:r>
              <a:rPr lang="en-US" sz="1000" b="0" i="0" u="none" strike="noStrike" cap="none">
                <a:solidFill>
                  <a:schemeClr val="dk1"/>
                </a:solidFill>
                <a:highlight>
                  <a:srgbClr val="FFFFFF"/>
                </a:highlight>
                <a:latin typeface="Arial"/>
                <a:ea typeface="Arial"/>
                <a:cs typeface="Arial"/>
                <a:sym typeface="Arial"/>
              </a:rPr>
              <a:t> all have Forced Eviction policies in their legal framework.</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609603" y="952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Africa: Covid-19 Measures</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Angola, Kenya, Senegal, Ghana, South Africa, Ethiopia, Mozambique, Nigeria, Rwanda, Zambia</a:t>
            </a:r>
            <a:endParaRPr sz="2400">
              <a:solidFill>
                <a:srgbClr val="6BABD5"/>
              </a:solidFill>
            </a:endParaRPr>
          </a:p>
        </p:txBody>
      </p:sp>
      <p:sp>
        <p:nvSpPr>
          <p:cNvPr id="184" name="Google Shape;184;p13"/>
          <p:cNvSpPr txBox="1"/>
          <p:nvPr/>
        </p:nvSpPr>
        <p:spPr>
          <a:xfrm>
            <a:off x="0" y="286775"/>
            <a:ext cx="6582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a:t>
            </a:r>
            <a:endParaRPr sz="1400" b="1" i="0" u="none" strike="noStrike" cap="none">
              <a:solidFill>
                <a:srgbClr val="000000"/>
              </a:solidFill>
              <a:latin typeface="Arial"/>
              <a:ea typeface="Arial"/>
              <a:cs typeface="Arial"/>
              <a:sym typeface="Arial"/>
            </a:endParaRPr>
          </a:p>
        </p:txBody>
      </p:sp>
      <p:sp>
        <p:nvSpPr>
          <p:cNvPr id="185" name="Google Shape;185;p13"/>
          <p:cNvSpPr txBox="1"/>
          <p:nvPr/>
        </p:nvSpPr>
        <p:spPr>
          <a:xfrm>
            <a:off x="5717375" y="1075750"/>
            <a:ext cx="2880900" cy="257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Helvetica Neue"/>
                <a:ea typeface="Helvetica Neue"/>
                <a:cs typeface="Helvetica Neue"/>
                <a:sym typeface="Helvetica Neue"/>
              </a:rPr>
              <a:t>Provisions for Housing</a:t>
            </a:r>
            <a:endParaRPr sz="500" b="1"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For people in need of isolation:</a:t>
            </a:r>
            <a:endParaRPr sz="10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Ethiopia: </a:t>
            </a:r>
            <a:r>
              <a:rPr lang="en-US" sz="1000" b="0" i="0" u="none" strike="noStrike" cap="none">
                <a:solidFill>
                  <a:schemeClr val="dk1"/>
                </a:solidFill>
                <a:latin typeface="Helvetica Neue"/>
                <a:ea typeface="Helvetica Neue"/>
                <a:cs typeface="Helvetica Neue"/>
                <a:sym typeface="Helvetica Neue"/>
              </a:rPr>
              <a:t> duration of pandemic - converted universities and conference centers into isolation centers.</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5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Nigeria: </a:t>
            </a:r>
            <a:r>
              <a:rPr lang="en-US" sz="1000" b="0" i="0" u="none" strike="noStrike" cap="none">
                <a:solidFill>
                  <a:schemeClr val="dk1"/>
                </a:solidFill>
                <a:latin typeface="Helvetica Neue"/>
                <a:ea typeface="Helvetica Neue"/>
                <a:cs typeface="Helvetica Neue"/>
                <a:sym typeface="Helvetica Neue"/>
              </a:rPr>
              <a:t>has temporarily converted assets seized in fraud cases into isolation centers.</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x Angola: </a:t>
            </a:r>
            <a:r>
              <a:rPr lang="en-US" sz="1000" b="0" i="0" u="none" strike="noStrike" cap="none">
                <a:solidFill>
                  <a:schemeClr val="dk1"/>
                </a:solidFill>
                <a:latin typeface="Helvetica Neue"/>
                <a:ea typeface="Helvetica Neue"/>
                <a:cs typeface="Helvetica Neue"/>
                <a:sym typeface="Helvetica Neue"/>
              </a:rPr>
              <a:t>will only pay for sanitation and logistics cost of isolation, not for isolation centers in private institutions like hotels.</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For people with inadequate housing:</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x</a:t>
            </a:r>
            <a:r>
              <a:rPr lang="en-US" sz="1000" b="0" i="0" u="none" strike="noStrike" cap="none">
                <a:solidFill>
                  <a:schemeClr val="dk1"/>
                </a:solidFill>
                <a:latin typeface="Helvetica Neue"/>
                <a:ea typeface="Helvetica Neue"/>
                <a:cs typeface="Helvetica Neue"/>
                <a:sym typeface="Helvetica Neue"/>
              </a:rPr>
              <a:t> </a:t>
            </a:r>
            <a:r>
              <a:rPr lang="en-US" sz="1000" b="1" i="0" u="none" strike="noStrike" cap="none">
                <a:solidFill>
                  <a:schemeClr val="dk1"/>
                </a:solidFill>
                <a:latin typeface="Helvetica Neue"/>
                <a:ea typeface="Helvetica Neue"/>
                <a:cs typeface="Helvetica Neue"/>
                <a:sym typeface="Helvetica Neue"/>
              </a:rPr>
              <a:t>South Africa</a:t>
            </a:r>
            <a:r>
              <a:rPr lang="en-US" sz="1000" b="0" i="0" u="none" strike="noStrike" cap="none">
                <a:solidFill>
                  <a:schemeClr val="dk1"/>
                </a:solidFill>
                <a:latin typeface="Helvetica Neue"/>
                <a:ea typeface="Helvetica Neue"/>
                <a:cs typeface="Helvetica Neue"/>
                <a:sym typeface="Helvetica Neue"/>
              </a:rPr>
              <a:t>: has locked up homeless in Cape Town in homeless camps guarded by the police, where social distancing is not possible due to crowding. Cannot leave unless they can prove they have place to go.</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1200"/>
              </a:spcBef>
              <a:spcAft>
                <a:spcPts val="120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sp>
        <p:nvSpPr>
          <p:cNvPr id="186" name="Google Shape;186;p13"/>
          <p:cNvSpPr txBox="1"/>
          <p:nvPr/>
        </p:nvSpPr>
        <p:spPr>
          <a:xfrm>
            <a:off x="168900" y="1133075"/>
            <a:ext cx="330900" cy="34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187" name="Google Shape;187;p13"/>
          <p:cNvSpPr txBox="1"/>
          <p:nvPr/>
        </p:nvSpPr>
        <p:spPr>
          <a:xfrm>
            <a:off x="478350" y="1125875"/>
            <a:ext cx="2588400" cy="133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Eviction Moratoria</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500" b="1"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US" sz="900" b="0" i="0" u="none" strike="noStrike" cap="none">
                <a:solidFill>
                  <a:schemeClr val="dk1"/>
                </a:solidFill>
                <a:latin typeface="Helvetica Neue"/>
                <a:ea typeface="Helvetica Neue"/>
                <a:cs typeface="Helvetica Neue"/>
                <a:sym typeface="Helvetica Neue"/>
              </a:rPr>
              <a:t>No Covid-specific policies, however, </a:t>
            </a:r>
            <a:r>
              <a:rPr lang="en-US" sz="900" b="1" i="0" u="none" strike="noStrike" cap="none">
                <a:solidFill>
                  <a:schemeClr val="dk1"/>
                </a:solidFill>
                <a:latin typeface="Helvetica Neue"/>
                <a:ea typeface="Helvetica Neue"/>
                <a:cs typeface="Helvetica Neue"/>
                <a:sym typeface="Helvetica Neue"/>
              </a:rPr>
              <a:t>eviction policy exists in Angola, Ethiopia, Kenya, Nigeria, Senegal, and Zambia. </a:t>
            </a:r>
            <a:r>
              <a:rPr lang="en-US" sz="900" b="0" i="0" u="none" strike="noStrike" cap="none">
                <a:solidFill>
                  <a:schemeClr val="dk1"/>
                </a:solidFill>
                <a:latin typeface="Helvetica Neue"/>
                <a:ea typeface="Helvetica Neue"/>
                <a:cs typeface="Helvetica Neue"/>
                <a:sym typeface="Helvetica Neue"/>
              </a:rPr>
              <a:t>Many are not implemented.</a:t>
            </a:r>
            <a:endParaRPr sz="9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1200"/>
              </a:spcAft>
              <a:buClr>
                <a:srgbClr val="000000"/>
              </a:buClr>
              <a:buSzPts val="1000"/>
              <a:buFont typeface="Arial"/>
              <a:buNone/>
            </a:pPr>
            <a:endParaRPr sz="800" b="0" i="0" u="none" strike="noStrike" cap="none">
              <a:solidFill>
                <a:srgbClr val="000000"/>
              </a:solidFill>
              <a:latin typeface="Helvetica Neue"/>
              <a:ea typeface="Helvetica Neue"/>
              <a:cs typeface="Helvetica Neue"/>
              <a:sym typeface="Helvetica Neue"/>
            </a:endParaRPr>
          </a:p>
        </p:txBody>
      </p:sp>
      <p:grpSp>
        <p:nvGrpSpPr>
          <p:cNvPr id="188" name="Google Shape;188;p13"/>
          <p:cNvGrpSpPr/>
          <p:nvPr/>
        </p:nvGrpSpPr>
        <p:grpSpPr>
          <a:xfrm>
            <a:off x="2907150" y="1049675"/>
            <a:ext cx="2843850" cy="1334400"/>
            <a:chOff x="168900" y="2386475"/>
            <a:chExt cx="2843850" cy="1334400"/>
          </a:xfrm>
        </p:grpSpPr>
        <p:sp>
          <p:nvSpPr>
            <p:cNvPr id="189" name="Google Shape;189;p13"/>
            <p:cNvSpPr txBox="1"/>
            <p:nvPr/>
          </p:nvSpPr>
          <p:spPr>
            <a:xfrm>
              <a:off x="168900" y="2393625"/>
              <a:ext cx="330900" cy="34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190" name="Google Shape;190;p13"/>
            <p:cNvSpPr txBox="1"/>
            <p:nvPr/>
          </p:nvSpPr>
          <p:spPr>
            <a:xfrm>
              <a:off x="478350" y="2386475"/>
              <a:ext cx="2534400" cy="133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Helvetica Neue"/>
                  <a:ea typeface="Helvetica Neue"/>
                  <a:cs typeface="Helvetica Neue"/>
                  <a:sym typeface="Helvetica Neue"/>
                </a:rPr>
                <a:t>Freezing or deferral of mortgage/rent/ housing payments</a:t>
              </a:r>
              <a:r>
                <a:rPr lang="en-US" sz="1200" b="1" i="0" u="none" strike="noStrike" cap="none">
                  <a:solidFill>
                    <a:schemeClr val="dk1"/>
                  </a:solidFill>
                  <a:latin typeface="Arial"/>
                  <a:ea typeface="Arial"/>
                  <a:cs typeface="Arial"/>
                  <a:sym typeface="Arial"/>
                </a:rPr>
                <a:t>: </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500" b="1"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latin typeface="Helvetica Neue"/>
                  <a:ea typeface="Helvetica Neue"/>
                  <a:cs typeface="Helvetica Neue"/>
                  <a:sym typeface="Helvetica Neue"/>
                </a:rPr>
                <a:t>Ethiopia: </a:t>
              </a:r>
              <a:r>
                <a:rPr lang="en-US" sz="900">
                  <a:solidFill>
                    <a:schemeClr val="dk1"/>
                  </a:solidFill>
                  <a:latin typeface="Helvetica Neue"/>
                  <a:ea typeface="Helvetica Neue"/>
                  <a:cs typeface="Helvetica Neue"/>
                  <a:sym typeface="Helvetica Neue"/>
                </a:rPr>
                <a:t>For the</a:t>
              </a:r>
              <a:r>
                <a:rPr lang="en-US" sz="900" b="0" i="0" u="none" strike="noStrike" cap="none">
                  <a:solidFill>
                    <a:schemeClr val="dk1"/>
                  </a:solidFill>
                  <a:latin typeface="Helvetica Neue"/>
                  <a:ea typeface="Helvetica Neue"/>
                  <a:cs typeface="Helvetica Neue"/>
                  <a:sym typeface="Helvetica Neue"/>
                </a:rPr>
                <a:t> duration of pandemic</a:t>
              </a:r>
              <a:endParaRPr sz="9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endParaRPr sz="9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US" sz="900" b="1" i="0" u="none" strike="noStrike" cap="none">
                  <a:solidFill>
                    <a:schemeClr val="dk1"/>
                  </a:solidFill>
                  <a:latin typeface="Helvetica Neue"/>
                  <a:ea typeface="Helvetica Neue"/>
                  <a:cs typeface="Helvetica Neue"/>
                  <a:sym typeface="Helvetica Neue"/>
                </a:rPr>
                <a:t>x</a:t>
              </a:r>
              <a:r>
                <a:rPr lang="en-US" sz="900" b="0" i="0" u="none" strike="noStrike" cap="none">
                  <a:solidFill>
                    <a:schemeClr val="dk1"/>
                  </a:solidFill>
                  <a:latin typeface="Helvetica Neue"/>
                  <a:ea typeface="Helvetica Neue"/>
                  <a:cs typeface="Helvetica Neue"/>
                  <a:sym typeface="Helvetica Neue"/>
                </a:rPr>
                <a:t> </a:t>
              </a:r>
              <a:r>
                <a:rPr lang="en-US" sz="900" b="1" i="0" u="none" strike="noStrike" cap="none">
                  <a:solidFill>
                    <a:schemeClr val="dk1"/>
                  </a:solidFill>
                  <a:latin typeface="Helvetica Neue"/>
                  <a:ea typeface="Helvetica Neue"/>
                  <a:cs typeface="Helvetica Neue"/>
                  <a:sym typeface="Helvetica Neue"/>
                </a:rPr>
                <a:t>Kenya</a:t>
              </a:r>
              <a:r>
                <a:rPr lang="en-US" sz="900" b="0" i="0" u="none" strike="noStrike" cap="none">
                  <a:solidFill>
                    <a:schemeClr val="dk1"/>
                  </a:solidFill>
                  <a:latin typeface="Helvetica Neue"/>
                  <a:ea typeface="Helvetica Neue"/>
                  <a:cs typeface="Helvetica Neue"/>
                  <a:sym typeface="Helvetica Neue"/>
                </a:rPr>
                <a:t>: forcefully evicted 5000 people in informal settlements despite court order to stop.</a:t>
              </a:r>
              <a:endParaRPr sz="9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Helvetica Neue"/>
                <a:ea typeface="Helvetica Neue"/>
                <a:cs typeface="Helvetica Neue"/>
                <a:sym typeface="Helvetica Neue"/>
              </a:endParaRPr>
            </a:p>
          </p:txBody>
        </p:sp>
      </p:grpSp>
      <p:sp>
        <p:nvSpPr>
          <p:cNvPr id="191" name="Google Shape;191;p13"/>
          <p:cNvSpPr txBox="1"/>
          <p:nvPr/>
        </p:nvSpPr>
        <p:spPr>
          <a:xfrm>
            <a:off x="4944475" y="4489600"/>
            <a:ext cx="5445300" cy="64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Note: </a:t>
            </a:r>
            <a:r>
              <a:rPr lang="en-US" sz="1000" b="0" i="0" u="none" strike="noStrike" cap="none">
                <a:solidFill>
                  <a:schemeClr val="dk1"/>
                </a:solidFill>
                <a:latin typeface="Arial"/>
                <a:ea typeface="Arial"/>
                <a:cs typeface="Arial"/>
                <a:sym typeface="Arial"/>
              </a:rPr>
              <a:t>unable to find information for Senegal, Rwanda, and Zambia</a:t>
            </a:r>
            <a:endParaRPr sz="1000" b="0" i="0" u="none" strike="noStrike" cap="none">
              <a:solidFill>
                <a:srgbClr val="000000"/>
              </a:solidFill>
              <a:latin typeface="Arial"/>
              <a:ea typeface="Arial"/>
              <a:cs typeface="Arial"/>
              <a:sym typeface="Arial"/>
            </a:endParaRPr>
          </a:p>
        </p:txBody>
      </p:sp>
      <p:pic>
        <p:nvPicPr>
          <p:cNvPr id="192" name="Google Shape;192;p13"/>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193" name="Google Shape;193;p13"/>
          <p:cNvSpPr txBox="1"/>
          <p:nvPr/>
        </p:nvSpPr>
        <p:spPr>
          <a:xfrm>
            <a:off x="5439775" y="1107275"/>
            <a:ext cx="330900" cy="28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Conclusions and Policy Recommendations: Regional</a:t>
            </a:r>
            <a:endParaRPr sz="2400">
              <a:solidFill>
                <a:srgbClr val="6BABD5"/>
              </a:solidFill>
            </a:endParaRPr>
          </a:p>
        </p:txBody>
      </p:sp>
      <p:sp>
        <p:nvSpPr>
          <p:cNvPr id="199" name="Google Shape;199;p27"/>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BABD5"/>
                </a:solidFill>
                <a:latin typeface="Twentieth Century"/>
                <a:ea typeface="Twentieth Century"/>
                <a:cs typeface="Twentieth Century"/>
                <a:sym typeface="Twentieth Century"/>
              </a:rPr>
              <a:t>2</a:t>
            </a:r>
            <a:r>
              <a:rPr lang="en-US" sz="2400" b="1" i="0" u="none" strike="noStrike" cap="none">
                <a:solidFill>
                  <a:srgbClr val="6BABD5"/>
                </a:solidFill>
                <a:latin typeface="Twentieth Century"/>
                <a:ea typeface="Twentieth Century"/>
                <a:cs typeface="Twentieth Century"/>
                <a:sym typeface="Twentieth Century"/>
              </a:rPr>
              <a:t>.a</a:t>
            </a:r>
            <a:endParaRPr sz="1400" b="1" i="0" u="none" strike="noStrike" cap="none">
              <a:solidFill>
                <a:srgbClr val="000000"/>
              </a:solidFill>
              <a:latin typeface="Arial"/>
              <a:ea typeface="Arial"/>
              <a:cs typeface="Arial"/>
              <a:sym typeface="Arial"/>
            </a:endParaRPr>
          </a:p>
        </p:txBody>
      </p:sp>
      <p:pic>
        <p:nvPicPr>
          <p:cNvPr id="200" name="Google Shape;200;p27"/>
          <p:cNvPicPr preferRelativeResize="0"/>
          <p:nvPr/>
        </p:nvPicPr>
        <p:blipFill rotWithShape="1">
          <a:blip r:embed="rId3">
            <a:alphaModFix/>
          </a:blip>
          <a:srcRect/>
          <a:stretch/>
        </p:blipFill>
        <p:spPr>
          <a:xfrm>
            <a:off x="8096250" y="47625"/>
            <a:ext cx="990600" cy="243325"/>
          </a:xfrm>
          <a:prstGeom prst="rect">
            <a:avLst/>
          </a:prstGeom>
          <a:noFill/>
          <a:ln>
            <a:noFill/>
          </a:ln>
        </p:spPr>
      </p:pic>
      <p:grpSp>
        <p:nvGrpSpPr>
          <p:cNvPr id="201" name="Google Shape;201;p27"/>
          <p:cNvGrpSpPr/>
          <p:nvPr/>
        </p:nvGrpSpPr>
        <p:grpSpPr>
          <a:xfrm>
            <a:off x="637500" y="1069850"/>
            <a:ext cx="7603050" cy="3546000"/>
            <a:chOff x="637500" y="1069850"/>
            <a:chExt cx="7603050" cy="3546000"/>
          </a:xfrm>
        </p:grpSpPr>
        <p:sp>
          <p:nvSpPr>
            <p:cNvPr id="202" name="Google Shape;202;p27"/>
            <p:cNvSpPr txBox="1"/>
            <p:nvPr/>
          </p:nvSpPr>
          <p:spPr>
            <a:xfrm>
              <a:off x="903450" y="1069850"/>
              <a:ext cx="7337100" cy="354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898D6"/>
                  </a:solidFill>
                  <a:latin typeface="Helvetica Neue"/>
                  <a:ea typeface="Helvetica Neue"/>
                  <a:cs typeface="Helvetica Neue"/>
                  <a:sym typeface="Helvetica Neue"/>
                </a:rPr>
                <a:t>Africa</a:t>
              </a:r>
              <a:endParaRPr sz="1200" b="1" i="0" u="none" strike="noStrike" cap="none">
                <a:solidFill>
                  <a:srgbClr val="1898D6"/>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Integrating Land Trusts and Funds Into Policy:</a:t>
              </a:r>
              <a:r>
                <a:rPr lang="en-US" sz="1000" b="0" i="0" u="none" strike="noStrike" cap="none">
                  <a:solidFill>
                    <a:schemeClr val="dk1"/>
                  </a:solidFill>
                  <a:latin typeface="Helvetica Neue"/>
                  <a:ea typeface="Helvetica Neue"/>
                  <a:cs typeface="Helvetica Neue"/>
                  <a:sym typeface="Helvetica Neue"/>
                </a:rPr>
                <a:t> </a:t>
              </a:r>
              <a:r>
                <a:rPr lang="en-US" sz="900" b="0" i="0" u="none" strike="noStrike" cap="none">
                  <a:solidFill>
                    <a:schemeClr val="dk1"/>
                  </a:solidFill>
                  <a:latin typeface="Helvetica Neue"/>
                  <a:ea typeface="Helvetica Neue"/>
                  <a:cs typeface="Helvetica Neue"/>
                  <a:sym typeface="Helvetica Neue"/>
                </a:rPr>
                <a:t>integrating communal Land Trusts and Land Funds into National Housing Policies formalizes these institutions</a:t>
              </a:r>
              <a:r>
                <a:rPr lang="en-US" sz="900">
                  <a:solidFill>
                    <a:schemeClr val="dk1"/>
                  </a:solidFill>
                  <a:latin typeface="Helvetica Neue"/>
                  <a:ea typeface="Helvetica Neue"/>
                  <a:cs typeface="Helvetica Neue"/>
                  <a:sym typeface="Helvetica Neue"/>
                </a:rPr>
                <a:t>,</a:t>
              </a:r>
              <a:r>
                <a:rPr lang="en-US" sz="900" b="0" i="0" u="none" strike="noStrike" cap="none">
                  <a:solidFill>
                    <a:schemeClr val="dk1"/>
                  </a:solidFill>
                  <a:latin typeface="Helvetica Neue"/>
                  <a:ea typeface="Helvetica Neue"/>
                  <a:cs typeface="Helvetica Neue"/>
                  <a:sym typeface="Helvetica Neue"/>
                </a:rPr>
                <a:t> offer</a:t>
              </a:r>
              <a:r>
                <a:rPr lang="en-US" sz="900">
                  <a:solidFill>
                    <a:schemeClr val="dk1"/>
                  </a:solidFill>
                  <a:latin typeface="Helvetica Neue"/>
                  <a:ea typeface="Helvetica Neue"/>
                  <a:cs typeface="Helvetica Neue"/>
                  <a:sym typeface="Helvetica Neue"/>
                </a:rPr>
                <a:t>ing </a:t>
              </a:r>
              <a:r>
                <a:rPr lang="en-US" sz="900" b="0" i="0" u="none" strike="noStrike" cap="none">
                  <a:solidFill>
                    <a:schemeClr val="dk1"/>
                  </a:solidFill>
                  <a:latin typeface="Helvetica Neue"/>
                  <a:ea typeface="Helvetica Neue"/>
                  <a:cs typeface="Helvetica Neue"/>
                  <a:sym typeface="Helvetica Neue"/>
                </a:rPr>
                <a:t>more funding options for development of adequate and affordable housing. This additionally provides legal protections to tenants and members of these institutions. A success story is the </a:t>
              </a:r>
              <a:r>
                <a:rPr lang="en-US" sz="900">
                  <a:solidFill>
                    <a:schemeClr val="dk1"/>
                  </a:solidFill>
                  <a:highlight>
                    <a:srgbClr val="FFFFFF"/>
                  </a:highlight>
                </a:rPr>
                <a:t>Tanzania-Bondeni CLT in Voi, Kenya.</a:t>
              </a:r>
              <a:endParaRPr sz="9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10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Public Knowledge of Housing Rights Lacking: </a:t>
              </a:r>
              <a:r>
                <a:rPr lang="en-US" sz="900" b="0" i="0" u="none" strike="noStrike" cap="none">
                  <a:solidFill>
                    <a:schemeClr val="dk1"/>
                  </a:solidFill>
                  <a:latin typeface="Helvetica Neue"/>
                  <a:ea typeface="Helvetica Neue"/>
                  <a:cs typeface="Helvetica Neue"/>
                  <a:sym typeface="Helvetica Neue"/>
                </a:rPr>
                <a:t>Data on citizens’ housing rights are difficult to navigate. Readability and accessibility to information on legally guaranteed rights is important for individual citizens to be able to participate actively in their housing needs. A public service campaign is recommended to make households aware of their housing rights.</a:t>
              </a:r>
              <a:endParaRPr sz="9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9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Provision of Affordable Adequate Housing: </a:t>
              </a:r>
              <a:r>
                <a:rPr lang="en-US" sz="900" b="0" i="0" u="none" strike="noStrike" cap="none">
                  <a:solidFill>
                    <a:schemeClr val="dk1"/>
                  </a:solidFill>
                  <a:latin typeface="Helvetica Neue"/>
                  <a:ea typeface="Helvetica Neue"/>
                  <a:cs typeface="Helvetica Neue"/>
                  <a:sym typeface="Helvetica Neue"/>
                </a:rPr>
                <a:t>Housing provisions exist but not enough to meet the deficit in housing supply. Informal settlements provide housing at a much faster rate than the formal - this requires slum upgrading to be step one in providing adequate housing while residents wait for housing deficit to be addressed. Community-based upgrading systems need to be implemented.</a:t>
              </a:r>
              <a:endParaRPr sz="9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9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Integrating Upgrading Informal Settlements Into Policy: </a:t>
              </a:r>
              <a:r>
                <a:rPr lang="en-US" sz="900" b="0" i="0" u="none" strike="noStrike" cap="none">
                  <a:solidFill>
                    <a:schemeClr val="dk1"/>
                  </a:solidFill>
                  <a:latin typeface="Helvetica Neue"/>
                  <a:ea typeface="Helvetica Neue"/>
                  <a:cs typeface="Helvetica Neue"/>
                  <a:sym typeface="Helvetica Neue"/>
                </a:rPr>
                <a:t>integrating upgrading informal settlements into National Housing Policies will benefit the most vulnerable members of localities and formally recognize informal settlements as temporary housing that needs support. Recognition becomes the very first step in the direction to providing temporary housing to households while the housing deficit is being addressed.</a:t>
              </a:r>
              <a:endParaRPr sz="9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9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Housing Policies Must Be Viewed as More Housing: </a:t>
              </a:r>
              <a:r>
                <a:rPr lang="en-US" sz="900" b="0" i="0" u="none" strike="noStrike" cap="none">
                  <a:solidFill>
                    <a:schemeClr val="dk1"/>
                  </a:solidFill>
                  <a:latin typeface="Helvetica Neue"/>
                  <a:ea typeface="Helvetica Neue"/>
                  <a:cs typeface="Helvetica Neue"/>
                  <a:sym typeface="Helvetica Neue"/>
                </a:rPr>
                <a:t>Provision of Affordable Housing must also be seen as more than just providing houses. It needs to be viewed as a potential economic booster, the demand pre-exists the supply. Local construction materials industry need to be fostered. Locally produced construction materials could be offered at a reduced subsidized cost for those building their own homes with the aid of National Housing Policy Initiatives. Additionally, a standard architectural framework must be made available for households to adequate housing.</a:t>
              </a:r>
              <a:endParaRPr sz="1000" b="1" i="0" u="none" strike="noStrike" cap="none">
                <a:solidFill>
                  <a:schemeClr val="dk1"/>
                </a:solidFill>
                <a:latin typeface="Helvetica Neue"/>
                <a:ea typeface="Helvetica Neue"/>
                <a:cs typeface="Helvetica Neue"/>
                <a:sym typeface="Helvetica Neue"/>
              </a:endParaRPr>
            </a:p>
          </p:txBody>
        </p:sp>
        <p:sp>
          <p:nvSpPr>
            <p:cNvPr id="203" name="Google Shape;203;p27"/>
            <p:cNvSpPr txBox="1"/>
            <p:nvPr/>
          </p:nvSpPr>
          <p:spPr>
            <a:xfrm>
              <a:off x="675775" y="2078075"/>
              <a:ext cx="367800" cy="366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204" name="Google Shape;204;p27"/>
            <p:cNvSpPr txBox="1"/>
            <p:nvPr/>
          </p:nvSpPr>
          <p:spPr>
            <a:xfrm>
              <a:off x="714251" y="1395938"/>
              <a:ext cx="300000" cy="4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205" name="Google Shape;205;p27"/>
            <p:cNvSpPr txBox="1"/>
            <p:nvPr/>
          </p:nvSpPr>
          <p:spPr>
            <a:xfrm>
              <a:off x="639963" y="3171937"/>
              <a:ext cx="429300" cy="402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4</a:t>
              </a:r>
              <a:endParaRPr sz="1400" b="1" i="0" u="none" strike="noStrike" cap="none">
                <a:solidFill>
                  <a:srgbClr val="000000"/>
                </a:solidFill>
                <a:latin typeface="Arial"/>
                <a:ea typeface="Arial"/>
                <a:cs typeface="Arial"/>
                <a:sym typeface="Arial"/>
              </a:endParaRPr>
            </a:p>
          </p:txBody>
        </p:sp>
        <p:sp>
          <p:nvSpPr>
            <p:cNvPr id="206" name="Google Shape;206;p27"/>
            <p:cNvSpPr txBox="1"/>
            <p:nvPr/>
          </p:nvSpPr>
          <p:spPr>
            <a:xfrm>
              <a:off x="682287" y="2593723"/>
              <a:ext cx="330900" cy="4029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207" name="Google Shape;207;p27"/>
            <p:cNvSpPr txBox="1"/>
            <p:nvPr/>
          </p:nvSpPr>
          <p:spPr>
            <a:xfrm>
              <a:off x="637500" y="3854137"/>
              <a:ext cx="429300" cy="402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5</a:t>
              </a:r>
              <a:endParaRPr sz="1400" b="1"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4"/>
          <p:cNvPicPr preferRelativeResize="0"/>
          <p:nvPr/>
        </p:nvPicPr>
        <p:blipFill rotWithShape="1">
          <a:blip r:embed="rId3">
            <a:alphaModFix/>
          </a:blip>
          <a:srcRect l="1230" t="1821" r="14342" b="1819"/>
          <a:stretch/>
        </p:blipFill>
        <p:spPr>
          <a:xfrm>
            <a:off x="3084250" y="1491875"/>
            <a:ext cx="5999400" cy="2934425"/>
          </a:xfrm>
          <a:prstGeom prst="rect">
            <a:avLst/>
          </a:prstGeom>
          <a:noFill/>
          <a:ln>
            <a:noFill/>
          </a:ln>
        </p:spPr>
      </p:pic>
      <p:sp>
        <p:nvSpPr>
          <p:cNvPr id="213" name="Google Shape;213;p14"/>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Regional Overview: Asia &amp; the Pacific &amp; Russia</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Afghanistan, Cambodia, China, India, Indonesia, Malaysia, Pakistan, Russian Federation, Thailand, Vietnam</a:t>
            </a:r>
            <a:endParaRPr sz="1200" i="1">
              <a:solidFill>
                <a:srgbClr val="6BABD5"/>
              </a:solidFill>
            </a:endParaRPr>
          </a:p>
        </p:txBody>
      </p:sp>
      <p:sp>
        <p:nvSpPr>
          <p:cNvPr id="214" name="Google Shape;214;p14"/>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2.b</a:t>
            </a:r>
            <a:endParaRPr sz="1400" b="1" i="0" u="none" strike="noStrike" cap="none">
              <a:solidFill>
                <a:srgbClr val="000000"/>
              </a:solidFill>
              <a:latin typeface="Arial"/>
              <a:ea typeface="Arial"/>
              <a:cs typeface="Arial"/>
              <a:sym typeface="Arial"/>
            </a:endParaRPr>
          </a:p>
        </p:txBody>
      </p:sp>
      <p:sp>
        <p:nvSpPr>
          <p:cNvPr id="215" name="Google Shape;215;p14"/>
          <p:cNvSpPr txBox="1"/>
          <p:nvPr/>
        </p:nvSpPr>
        <p:spPr>
          <a:xfrm>
            <a:off x="77525" y="2879425"/>
            <a:ext cx="1931700" cy="1804500"/>
          </a:xfrm>
          <a:prstGeom prst="rect">
            <a:avLst/>
          </a:prstGeom>
          <a:solidFill>
            <a:schemeClr val="lt1"/>
          </a:solid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LOW-INCOME POPULATION: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Across the region there are millions of low-income workers and households which have needed assistance before and  during the pandemic. This is a major issue for which private investment is being sought to provide solutions.</a:t>
            </a:r>
            <a:endParaRPr sz="1000" b="0" i="0" u="none" strike="noStrike" cap="none">
              <a:solidFill>
                <a:srgbClr val="000000"/>
              </a:solidFill>
              <a:latin typeface="Helvetica Neue"/>
              <a:ea typeface="Helvetica Neue"/>
              <a:cs typeface="Helvetica Neue"/>
              <a:sym typeface="Helvetica Neue"/>
            </a:endParaRPr>
          </a:p>
        </p:txBody>
      </p:sp>
      <p:sp>
        <p:nvSpPr>
          <p:cNvPr id="216" name="Google Shape;216;p14"/>
          <p:cNvSpPr txBox="1"/>
          <p:nvPr/>
        </p:nvSpPr>
        <p:spPr>
          <a:xfrm>
            <a:off x="77525" y="1286725"/>
            <a:ext cx="1931700" cy="1519200"/>
          </a:xfrm>
          <a:prstGeom prst="rect">
            <a:avLst/>
          </a:prstGeom>
          <a:solidFill>
            <a:schemeClr val="lt1"/>
          </a:solid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URBANIZATION: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In the Asia &amp; the Pacific region, people migrate to urban areas and cities for work and better opportunities but are often living in inadequate housing in informal settlements on the outskirts of these areas.</a:t>
            </a:r>
            <a:endParaRPr sz="1000" b="0" i="0" u="none" strike="noStrike" cap="none">
              <a:solidFill>
                <a:srgbClr val="000000"/>
              </a:solidFill>
              <a:latin typeface="Helvetica Neue"/>
              <a:ea typeface="Helvetica Neue"/>
              <a:cs typeface="Helvetica Neue"/>
              <a:sym typeface="Helvetica Neue"/>
            </a:endParaRPr>
          </a:p>
        </p:txBody>
      </p:sp>
      <p:sp>
        <p:nvSpPr>
          <p:cNvPr id="217" name="Google Shape;217;p14"/>
          <p:cNvSpPr txBox="1"/>
          <p:nvPr/>
        </p:nvSpPr>
        <p:spPr>
          <a:xfrm>
            <a:off x="2089075" y="1286650"/>
            <a:ext cx="1931700" cy="1519200"/>
          </a:xfrm>
          <a:prstGeom prst="rect">
            <a:avLst/>
          </a:prstGeom>
          <a:solidFill>
            <a:schemeClr val="lt1"/>
          </a:solid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CLIMATE CHANGE: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The region is highly susceptible to harsh climate change effects which poses significant challenges specifically regarding land and housing security.</a:t>
            </a:r>
            <a:endParaRPr sz="1000" b="0" i="0" u="none" strike="noStrike" cap="none">
              <a:solidFill>
                <a:srgbClr val="000000"/>
              </a:solidFill>
              <a:latin typeface="Helvetica Neue"/>
              <a:ea typeface="Helvetica Neue"/>
              <a:cs typeface="Helvetica Neue"/>
              <a:sym typeface="Helvetica Neue"/>
            </a:endParaRPr>
          </a:p>
        </p:txBody>
      </p:sp>
      <p:sp>
        <p:nvSpPr>
          <p:cNvPr id="218" name="Google Shape;218;p14"/>
          <p:cNvSpPr txBox="1"/>
          <p:nvPr/>
        </p:nvSpPr>
        <p:spPr>
          <a:xfrm>
            <a:off x="2089075" y="2879425"/>
            <a:ext cx="1931700" cy="1390200"/>
          </a:xfrm>
          <a:prstGeom prst="rect">
            <a:avLst/>
          </a:prstGeom>
          <a:solidFill>
            <a:schemeClr val="lt1"/>
          </a:solid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POLICY &amp; LEGAL FRAMEWORKS: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Provide only for formal tenures and do not allow for adequate provisions for the rights of vulnerable populations. (Source: Global Land Tool Network, 2015)</a:t>
            </a:r>
            <a:endParaRPr sz="1000" b="0" i="0" u="none" strike="noStrike" cap="none">
              <a:solidFill>
                <a:srgbClr val="000000"/>
              </a:solidFill>
              <a:latin typeface="Helvetica Neue"/>
              <a:ea typeface="Helvetica Neue"/>
              <a:cs typeface="Helvetica Neue"/>
              <a:sym typeface="Helvetica Neue"/>
            </a:endParaRPr>
          </a:p>
        </p:txBody>
      </p:sp>
      <p:sp>
        <p:nvSpPr>
          <p:cNvPr id="219" name="Google Shape;219;p14"/>
          <p:cNvSpPr txBox="1"/>
          <p:nvPr/>
        </p:nvSpPr>
        <p:spPr>
          <a:xfrm>
            <a:off x="4100625" y="3892750"/>
            <a:ext cx="4986300" cy="858300"/>
          </a:xfrm>
          <a:prstGeom prst="rect">
            <a:avLst/>
          </a:prstGeom>
          <a:solidFill>
            <a:schemeClr val="lt1"/>
          </a:solidFill>
          <a:ln>
            <a:noFill/>
          </a:ln>
        </p:spPr>
        <p:txBody>
          <a:bodyPr spcFirstLastPara="1" wrap="square" lIns="91425" tIns="91425" rIns="91425" bIns="91425" anchor="t" anchorCtr="0">
            <a:noAutofit/>
          </a:bodyPr>
          <a:lstStyle/>
          <a:p>
            <a:pPr marL="457200" marR="0" lvl="0" indent="-304800" algn="just" rtl="0">
              <a:lnSpc>
                <a:spcPct val="100000"/>
              </a:lnSpc>
              <a:spcBef>
                <a:spcPts val="0"/>
              </a:spcBef>
              <a:spcAft>
                <a:spcPts val="0"/>
              </a:spcAft>
              <a:buClr>
                <a:srgbClr val="000000"/>
              </a:buClr>
              <a:buSzPts val="1200"/>
              <a:buFont typeface="Helvetica Neue"/>
              <a:buChar char="●"/>
            </a:pPr>
            <a:r>
              <a:rPr lang="en-US" sz="1200" b="0" i="0" u="none" strike="noStrike" cap="none">
                <a:solidFill>
                  <a:srgbClr val="000000"/>
                </a:solidFill>
                <a:latin typeface="Helvetica Neue"/>
                <a:ea typeface="Helvetica Neue"/>
                <a:cs typeface="Helvetica Neue"/>
                <a:sym typeface="Helvetica Neue"/>
              </a:rPr>
              <a:t>In researching this region, updated Eviction Law and legal frameworks found were very limited thus highlighting an important gap in adequate housing policy which undoubtedly poses a threat to tenants in these countries.</a:t>
            </a:r>
            <a:endParaRPr sz="1200" b="0" i="0" u="none" strike="noStrike" cap="none">
              <a:solidFill>
                <a:srgbClr val="000000"/>
              </a:solidFill>
              <a:latin typeface="Helvetica Neue"/>
              <a:ea typeface="Helvetica Neue"/>
              <a:cs typeface="Helvetica Neue"/>
              <a:sym typeface="Helvetica Neue"/>
            </a:endParaRPr>
          </a:p>
        </p:txBody>
      </p:sp>
      <p:sp>
        <p:nvSpPr>
          <p:cNvPr id="220" name="Google Shape;220;p14"/>
          <p:cNvSpPr txBox="1"/>
          <p:nvPr/>
        </p:nvSpPr>
        <p:spPr>
          <a:xfrm>
            <a:off x="77525" y="944925"/>
            <a:ext cx="6077700" cy="51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Helvetica Neue"/>
                <a:ea typeface="Helvetica Neue"/>
                <a:cs typeface="Helvetica Neue"/>
                <a:sym typeface="Helvetica Neue"/>
              </a:rPr>
              <a:t>The following provides context for some of the region’s overarching issues: </a:t>
            </a:r>
            <a:endParaRPr sz="1200" b="0" i="0" u="none" strike="noStrike" cap="none">
              <a:solidFill>
                <a:srgbClr val="000000"/>
              </a:solidFill>
              <a:latin typeface="Helvetica Neue"/>
              <a:ea typeface="Helvetica Neue"/>
              <a:cs typeface="Helvetica Neue"/>
              <a:sym typeface="Helvetica Neue"/>
            </a:endParaRPr>
          </a:p>
        </p:txBody>
      </p:sp>
      <p:pic>
        <p:nvPicPr>
          <p:cNvPr id="221" name="Google Shape;221;p14"/>
          <p:cNvPicPr preferRelativeResize="0"/>
          <p:nvPr/>
        </p:nvPicPr>
        <p:blipFill rotWithShape="1">
          <a:blip r:embed="rId4">
            <a:alphaModFix/>
          </a:blip>
          <a:srcRect/>
          <a:stretch/>
        </p:blipFill>
        <p:spPr>
          <a:xfrm>
            <a:off x="8096250" y="47625"/>
            <a:ext cx="990600" cy="243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Asia &amp; the Pacific &amp; Russia: Housing Panorama</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Afghanistan, Cambodia, China, India, Indonesia, Malaysia, Pakistan, Russian Federation, Thailand, Vietnam</a:t>
            </a:r>
            <a:endParaRPr sz="1200" i="1">
              <a:solidFill>
                <a:srgbClr val="6BABD5"/>
              </a:solidFill>
            </a:endParaRPr>
          </a:p>
        </p:txBody>
      </p:sp>
      <p:sp>
        <p:nvSpPr>
          <p:cNvPr id="227" name="Google Shape;227;p15"/>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2.b</a:t>
            </a:r>
            <a:endParaRPr sz="1400" b="1" i="0" u="none" strike="noStrike" cap="none">
              <a:solidFill>
                <a:srgbClr val="000000"/>
              </a:solidFill>
              <a:latin typeface="Arial"/>
              <a:ea typeface="Arial"/>
              <a:cs typeface="Arial"/>
              <a:sym typeface="Arial"/>
            </a:endParaRPr>
          </a:p>
        </p:txBody>
      </p:sp>
      <p:sp>
        <p:nvSpPr>
          <p:cNvPr id="228" name="Google Shape;228;p15"/>
          <p:cNvSpPr txBox="1"/>
          <p:nvPr/>
        </p:nvSpPr>
        <p:spPr>
          <a:xfrm>
            <a:off x="381950" y="1215700"/>
            <a:ext cx="2663400" cy="359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Housing Policies</a:t>
            </a: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Helvetica Neue"/>
                <a:ea typeface="Helvetica Neue"/>
                <a:cs typeface="Helvetica Neue"/>
                <a:sym typeface="Helvetica Neue"/>
              </a:rPr>
              <a:t>All ten countries in this region have</a:t>
            </a:r>
            <a:r>
              <a:rPr lang="en-US" sz="1000" b="1" i="0" u="none" strike="noStrike" cap="none">
                <a:solidFill>
                  <a:schemeClr val="dk1"/>
                </a:solidFill>
                <a:latin typeface="Helvetica Neue"/>
                <a:ea typeface="Helvetica Neue"/>
                <a:cs typeface="Helvetica Neue"/>
                <a:sym typeface="Helvetica Neue"/>
              </a:rPr>
              <a:t> affordable and/or adequate housing </a:t>
            </a:r>
            <a:r>
              <a:rPr lang="en-US" sz="1000" b="0" i="0" u="none" strike="noStrike" cap="none">
                <a:solidFill>
                  <a:schemeClr val="dk1"/>
                </a:solidFill>
                <a:latin typeface="Helvetica Neue"/>
                <a:ea typeface="Helvetica Neue"/>
                <a:cs typeface="Helvetica Neue"/>
                <a:sym typeface="Helvetica Neue"/>
              </a:rPr>
              <a:t>as part of their National Housing Policies, Strategies or Initiatives.</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Financing Opportunities for Low-income Populations</a:t>
            </a:r>
            <a:r>
              <a:rPr lang="en-US" sz="1000" b="0" i="0" u="none" strike="noStrike" cap="none">
                <a:solidFill>
                  <a:srgbClr val="000000"/>
                </a:solidFill>
                <a:latin typeface="Helvetica Neue"/>
                <a:ea typeface="Helvetica Neue"/>
                <a:cs typeface="Helvetica Neue"/>
                <a:sym typeface="Helvetica Neue"/>
              </a:rPr>
              <a:t>: India, Malaysia, Pakistan, Thailand, Vietnam.</a:t>
            </a: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Private Sector Investment: </a:t>
            </a:r>
            <a:r>
              <a:rPr lang="en-US" sz="1000" b="0" i="0" u="none" strike="noStrike" cap="none">
                <a:solidFill>
                  <a:srgbClr val="000000"/>
                </a:solidFill>
                <a:latin typeface="Helvetica Neue"/>
                <a:ea typeface="Helvetica Neue"/>
                <a:cs typeface="Helvetica Neue"/>
                <a:sym typeface="Helvetica Neue"/>
              </a:rPr>
              <a:t>Afghanistan, Cambodia, India, Pakistan.</a:t>
            </a:r>
            <a:endParaRPr sz="1000" b="0" i="0" u="none" strike="noStrike" cap="none">
              <a:solidFill>
                <a:srgbClr val="000000"/>
              </a:solidFill>
              <a:latin typeface="Helvetica Neue"/>
              <a:ea typeface="Helvetica Neue"/>
              <a:cs typeface="Helvetica Neue"/>
              <a:sym typeface="Helvetica Neue"/>
            </a:endParaRPr>
          </a:p>
        </p:txBody>
      </p:sp>
      <p:sp>
        <p:nvSpPr>
          <p:cNvPr id="229" name="Google Shape;229;p15"/>
          <p:cNvSpPr txBox="1"/>
          <p:nvPr/>
        </p:nvSpPr>
        <p:spPr>
          <a:xfrm>
            <a:off x="3307650" y="1201050"/>
            <a:ext cx="2528700" cy="30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Sustainable Building Codes</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The majority of the countries in the region</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have sustainable codes, frameworks or guidelines for housing and infrastructure.</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Construction Law: </a:t>
            </a:r>
            <a:r>
              <a:rPr lang="en-US" sz="1000" b="0" i="0" u="none" strike="noStrike" cap="none">
                <a:solidFill>
                  <a:schemeClr val="dk1"/>
                </a:solidFill>
                <a:latin typeface="Arial"/>
                <a:ea typeface="Arial"/>
                <a:cs typeface="Arial"/>
                <a:sym typeface="Arial"/>
              </a:rPr>
              <a:t>Cambodia</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Building Codes: </a:t>
            </a:r>
            <a:r>
              <a:rPr lang="en-US" sz="1000" b="0" i="0" u="none" strike="noStrike" cap="none">
                <a:solidFill>
                  <a:schemeClr val="dk1"/>
                </a:solidFill>
                <a:latin typeface="Arial"/>
                <a:ea typeface="Arial"/>
                <a:cs typeface="Arial"/>
                <a:sym typeface="Arial"/>
              </a:rPr>
              <a:t>Afghanistan, India,  Thailand</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Green Building Regulation:</a:t>
            </a:r>
            <a:r>
              <a:rPr lang="en-US" sz="1000" b="0" i="0" u="none" strike="noStrike" cap="none">
                <a:solidFill>
                  <a:schemeClr val="dk1"/>
                </a:solidFill>
                <a:latin typeface="Arial"/>
                <a:ea typeface="Arial"/>
                <a:cs typeface="Arial"/>
                <a:sym typeface="Arial"/>
              </a:rPr>
              <a:t> China, Indonesian, Malaysia, Vietnam</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pic>
        <p:nvPicPr>
          <p:cNvPr id="230" name="Google Shape;230;p15"/>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231" name="Google Shape;231;p15"/>
          <p:cNvSpPr txBox="1"/>
          <p:nvPr/>
        </p:nvSpPr>
        <p:spPr>
          <a:xfrm>
            <a:off x="6215250" y="1201050"/>
            <a:ext cx="2528700" cy="30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Forced Eviction Policies</a:t>
            </a:r>
            <a:endParaRPr sz="12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Eviction Laws and Frameworks </a:t>
            </a:r>
            <a:r>
              <a:rPr lang="en-US" sz="1000" b="0" i="0" u="none" strike="noStrike" cap="none">
                <a:solidFill>
                  <a:schemeClr val="dk1"/>
                </a:solidFill>
                <a:latin typeface="Arial"/>
                <a:ea typeface="Arial"/>
                <a:cs typeface="Arial"/>
                <a:sym typeface="Arial"/>
              </a:rPr>
              <a:t>are limited in the region.</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India: </a:t>
            </a:r>
            <a:r>
              <a:rPr lang="en-US" sz="1000" b="0" i="0" u="none" strike="noStrike" cap="none">
                <a:solidFill>
                  <a:schemeClr val="dk1"/>
                </a:solidFill>
                <a:latin typeface="Arial"/>
                <a:ea typeface="Arial"/>
                <a:cs typeface="Arial"/>
                <a:sym typeface="Arial"/>
              </a:rPr>
              <a:t>Various state laws protect tenants from </a:t>
            </a:r>
            <a:r>
              <a:rPr lang="en-US" sz="1000" b="0" i="0" u="none" strike="noStrike" cap="none">
                <a:solidFill>
                  <a:schemeClr val="dk1"/>
                </a:solidFill>
                <a:highlight>
                  <a:srgbClr val="FFFFFF"/>
                </a:highlight>
                <a:latin typeface="Arial"/>
                <a:ea typeface="Arial"/>
                <a:cs typeface="Arial"/>
                <a:sym typeface="Arial"/>
              </a:rPr>
              <a:t>evictions  which are strictly regulated. </a:t>
            </a: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Malaysia: </a:t>
            </a:r>
            <a:r>
              <a:rPr lang="en-US" sz="1000" b="0" i="0" u="none" strike="noStrike" cap="none">
                <a:solidFill>
                  <a:schemeClr val="dk1"/>
                </a:solidFill>
                <a:highlight>
                  <a:srgbClr val="FFFFFF"/>
                </a:highlight>
                <a:latin typeface="Roboto"/>
                <a:ea typeface="Roboto"/>
                <a:cs typeface="Roboto"/>
                <a:sym typeface="Roboto"/>
              </a:rPr>
              <a:t>Specific Relief Act 1950 stipulates that a landlord is prohibited from evicting the tenant and/or recover possession of the demised premises without a court order.</a:t>
            </a:r>
            <a:endParaRPr sz="1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Thailand:  </a:t>
            </a:r>
            <a:r>
              <a:rPr lang="en-US" sz="1000" b="0" i="0" u="none" strike="noStrike" cap="none">
                <a:solidFill>
                  <a:schemeClr val="dk1"/>
                </a:solidFill>
                <a:latin typeface="Arial"/>
                <a:ea typeface="Arial"/>
                <a:cs typeface="Arial"/>
                <a:sym typeface="Arial"/>
              </a:rPr>
              <a:t>the law and also the culture seemingly protect against the eviction.</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232" name="Google Shape;232;p15"/>
          <p:cNvSpPr txBox="1"/>
          <p:nvPr/>
        </p:nvSpPr>
        <p:spPr>
          <a:xfrm>
            <a:off x="3188025" y="11047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Asia &amp; the Pacific &amp; Russia: COVID-19 Measures</a:t>
            </a:r>
            <a:endParaRPr sz="24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Afghanistan, Cambodia, China, India, Indonesia, Malaysia, Pakistan, Russian Federation, Thailand, Vietnam</a:t>
            </a:r>
            <a:endParaRPr sz="1200" i="1">
              <a:solidFill>
                <a:srgbClr val="6BABD5"/>
              </a:solidFill>
            </a:endParaRPr>
          </a:p>
        </p:txBody>
      </p:sp>
      <p:sp>
        <p:nvSpPr>
          <p:cNvPr id="238" name="Google Shape;238;p16"/>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2.b</a:t>
            </a:r>
            <a:endParaRPr sz="1400" b="1" i="0" u="none" strike="noStrike" cap="none">
              <a:solidFill>
                <a:srgbClr val="000000"/>
              </a:solidFill>
              <a:latin typeface="Arial"/>
              <a:ea typeface="Arial"/>
              <a:cs typeface="Arial"/>
              <a:sym typeface="Arial"/>
            </a:endParaRPr>
          </a:p>
        </p:txBody>
      </p:sp>
      <p:sp>
        <p:nvSpPr>
          <p:cNvPr id="239" name="Google Shape;239;p16"/>
          <p:cNvSpPr txBox="1"/>
          <p:nvPr/>
        </p:nvSpPr>
        <p:spPr>
          <a:xfrm>
            <a:off x="2667450" y="10202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240" name="Google Shape;240;p16"/>
          <p:cNvSpPr txBox="1"/>
          <p:nvPr/>
        </p:nvSpPr>
        <p:spPr>
          <a:xfrm>
            <a:off x="2925000" y="1092500"/>
            <a:ext cx="3037200" cy="3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Freezing, discounting or deferral of mortgage/rent/ housing payments</a:t>
            </a:r>
            <a:r>
              <a:rPr lang="en-US" sz="1200" b="1" i="0" u="none" strike="noStrike" cap="none">
                <a:solidFill>
                  <a:schemeClr val="dk1"/>
                </a:solidFill>
                <a:latin typeface="Arial"/>
                <a:ea typeface="Arial"/>
                <a:cs typeface="Arial"/>
                <a:sym typeface="Arial"/>
              </a:rPr>
              <a:t>: </a:t>
            </a:r>
            <a:endParaRPr sz="1200" b="1"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Freezing or Suspension of Payments: </a:t>
            </a:r>
            <a:r>
              <a:rPr lang="en-US" sz="1000" b="0" i="0" u="none" strike="noStrike" cap="none">
                <a:solidFill>
                  <a:schemeClr val="dk1"/>
                </a:solidFill>
                <a:latin typeface="Helvetica Neue"/>
                <a:ea typeface="Helvetica Neue"/>
                <a:cs typeface="Helvetica Neue"/>
                <a:sym typeface="Helvetica Neue"/>
              </a:rPr>
              <a:t>Malaysia </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Discounted Rent/ Housing Payments: </a:t>
            </a:r>
            <a:r>
              <a:rPr lang="en-US" sz="1000" b="0" i="0" u="none" strike="noStrike" cap="none">
                <a:solidFill>
                  <a:schemeClr val="dk1"/>
                </a:solidFill>
                <a:latin typeface="Helvetica Neue"/>
                <a:ea typeface="Helvetica Neue"/>
                <a:cs typeface="Helvetica Neue"/>
                <a:sym typeface="Helvetica Neue"/>
              </a:rPr>
              <a:t>Cambodia,</a:t>
            </a:r>
            <a:r>
              <a:rPr lang="en-US" sz="1000" b="1" i="0" u="none" strike="noStrike" cap="none">
                <a:solidFill>
                  <a:schemeClr val="dk1"/>
                </a:solidFill>
                <a:latin typeface="Helvetica Neue"/>
                <a:ea typeface="Helvetica Neue"/>
                <a:cs typeface="Helvetica Neue"/>
                <a:sym typeface="Helvetica Neue"/>
              </a:rPr>
              <a:t> </a:t>
            </a:r>
            <a:r>
              <a:rPr lang="en-US" sz="1000" b="0" i="0" u="none" strike="noStrike" cap="none">
                <a:solidFill>
                  <a:schemeClr val="dk1"/>
                </a:solidFill>
                <a:latin typeface="Helvetica Neue"/>
                <a:ea typeface="Helvetica Neue"/>
                <a:cs typeface="Helvetica Neue"/>
                <a:sym typeface="Helvetica Neue"/>
              </a:rPr>
              <a:t>Indonesia, Vietnam</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120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Deferral of Payments: </a:t>
            </a:r>
            <a:r>
              <a:rPr lang="en-US" sz="1000" b="0" i="0" u="none" strike="noStrike" cap="none">
                <a:solidFill>
                  <a:schemeClr val="dk1"/>
                </a:solidFill>
                <a:latin typeface="Helvetica Neue"/>
                <a:ea typeface="Helvetica Neue"/>
                <a:cs typeface="Helvetica Neue"/>
                <a:sym typeface="Helvetica Neue"/>
              </a:rPr>
              <a:t>Afghanistan, Cambodia, China, R</a:t>
            </a:r>
            <a:r>
              <a:rPr lang="en-US" sz="1000">
                <a:solidFill>
                  <a:schemeClr val="dk1"/>
                </a:solidFill>
                <a:latin typeface="Helvetica Neue"/>
                <a:ea typeface="Helvetica Neue"/>
                <a:cs typeface="Helvetica Neue"/>
                <a:sym typeface="Helvetica Neue"/>
              </a:rPr>
              <a:t>ussian Federation</a:t>
            </a:r>
            <a:br>
              <a:rPr lang="en-US" sz="1000" b="0" i="0" u="none" strike="noStrike" cap="none">
                <a:solidFill>
                  <a:schemeClr val="dk1"/>
                </a:solidFill>
                <a:latin typeface="Helvetica Neue"/>
                <a:ea typeface="Helvetica Neue"/>
                <a:cs typeface="Helvetica Neue"/>
                <a:sym typeface="Helvetica Neue"/>
              </a:rPr>
            </a:br>
            <a:br>
              <a:rPr lang="en-US" sz="1000" b="0" i="0" u="none" strike="noStrike" cap="none">
                <a:solidFill>
                  <a:schemeClr val="dk1"/>
                </a:solidFill>
                <a:latin typeface="Helvetica Neue"/>
                <a:ea typeface="Helvetica Neue"/>
                <a:cs typeface="Helvetica Neue"/>
                <a:sym typeface="Helvetica Neue"/>
              </a:rPr>
            </a:br>
            <a:endParaRPr sz="800" b="1" i="0" u="none" strike="noStrike" cap="none">
              <a:solidFill>
                <a:srgbClr val="000000"/>
              </a:solidFill>
              <a:latin typeface="Helvetica Neue"/>
              <a:ea typeface="Helvetica Neue"/>
              <a:cs typeface="Helvetica Neue"/>
              <a:sym typeface="Helvetica Neue"/>
            </a:endParaRPr>
          </a:p>
        </p:txBody>
      </p:sp>
      <p:sp>
        <p:nvSpPr>
          <p:cNvPr id="241" name="Google Shape;241;p16"/>
          <p:cNvSpPr txBox="1"/>
          <p:nvPr/>
        </p:nvSpPr>
        <p:spPr>
          <a:xfrm>
            <a:off x="6245300" y="1092501"/>
            <a:ext cx="2880900" cy="3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Helvetica Neue"/>
                <a:ea typeface="Helvetica Neue"/>
                <a:cs typeface="Helvetica Neue"/>
                <a:sym typeface="Helvetica Neue"/>
              </a:rPr>
              <a:t>Provisions for Housing</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For the vulnerable, homeless, migrant workers, medical staff: </a:t>
            </a:r>
            <a:r>
              <a:rPr lang="en-US" sz="1000" b="0" i="0" u="none" strike="noStrike" cap="none">
                <a:solidFill>
                  <a:schemeClr val="dk1"/>
                </a:solidFill>
                <a:latin typeface="Helvetica Neue"/>
                <a:ea typeface="Helvetica Neue"/>
                <a:cs typeface="Helvetica Neue"/>
                <a:sym typeface="Helvetica Neue"/>
              </a:rPr>
              <a:t>India, Indonesia,  Malaysia, Vietnam</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For people with inadequate housing: </a:t>
            </a:r>
            <a:r>
              <a:rPr lang="en-US" sz="1000" b="0" i="0" u="none" strike="noStrike" cap="none">
                <a:solidFill>
                  <a:schemeClr val="dk1"/>
                </a:solidFill>
                <a:highlight>
                  <a:srgbClr val="FFFFFF"/>
                </a:highlight>
                <a:latin typeface="Roboto"/>
                <a:ea typeface="Roboto"/>
                <a:cs typeface="Roboto"/>
                <a:sym typeface="Roboto"/>
              </a:rPr>
              <a:t>India, Indonesia, Malaysia and Vietnam have provided short term housing/shelters for those with inadequate housing</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For people in need of isolation: </a:t>
            </a:r>
            <a:r>
              <a:rPr lang="en-US" sz="1000" b="0" i="0" u="none" strike="noStrike" cap="none">
                <a:solidFill>
                  <a:schemeClr val="dk1"/>
                </a:solidFill>
                <a:latin typeface="Helvetica Neue"/>
                <a:ea typeface="Helvetica Neue"/>
                <a:cs typeface="Helvetica Neue"/>
                <a:sym typeface="Helvetica Neue"/>
              </a:rPr>
              <a:t>Cambodia, China, India  and Vietnam have prepared shelter or temporary housing for those who were potentially affected by COVID-19.</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1200"/>
              </a:spcAft>
              <a:buClr>
                <a:schemeClr val="dk1"/>
              </a:buClr>
              <a:buSzPts val="1100"/>
              <a:buFont typeface="Arial"/>
              <a:buNone/>
            </a:pPr>
            <a:endParaRPr sz="1000" b="0" i="0" u="none" strike="noStrike" cap="none">
              <a:solidFill>
                <a:schemeClr val="dk1"/>
              </a:solidFill>
              <a:highlight>
                <a:srgbClr val="FFFFFF"/>
              </a:highlight>
              <a:latin typeface="Arial"/>
              <a:ea typeface="Arial"/>
              <a:cs typeface="Arial"/>
              <a:sym typeface="Arial"/>
            </a:endParaRPr>
          </a:p>
        </p:txBody>
      </p:sp>
      <p:sp>
        <p:nvSpPr>
          <p:cNvPr id="242" name="Google Shape;242;p16"/>
          <p:cNvSpPr txBox="1"/>
          <p:nvPr/>
        </p:nvSpPr>
        <p:spPr>
          <a:xfrm>
            <a:off x="6038388" y="10202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243" name="Google Shape;243;p16"/>
          <p:cNvSpPr txBox="1"/>
          <p:nvPr/>
        </p:nvSpPr>
        <p:spPr>
          <a:xfrm>
            <a:off x="243750" y="1172650"/>
            <a:ext cx="2550600" cy="30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Eviction Moratoria:</a:t>
            </a:r>
            <a:endParaRPr sz="12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000" b="0" i="0" u="none" strike="noStrike" cap="none">
                <a:solidFill>
                  <a:schemeClr val="dk1"/>
                </a:solidFill>
                <a:highlight>
                  <a:srgbClr val="FFFFFF"/>
                </a:highlight>
                <a:latin typeface="Arial"/>
                <a:ea typeface="Arial"/>
                <a:cs typeface="Arial"/>
                <a:sym typeface="Arial"/>
              </a:rPr>
              <a:t>There was a limited response to the threat of eviction for </a:t>
            </a:r>
            <a:r>
              <a:rPr lang="en-US" sz="1000">
                <a:solidFill>
                  <a:schemeClr val="dk1"/>
                </a:solidFill>
                <a:highlight>
                  <a:srgbClr val="FFFFFF"/>
                </a:highlight>
              </a:rPr>
              <a:t>tenants</a:t>
            </a:r>
            <a:r>
              <a:rPr lang="en-US" sz="1000" b="0" i="0" u="none" strike="noStrike" cap="none">
                <a:solidFill>
                  <a:schemeClr val="dk1"/>
                </a:solidFill>
                <a:latin typeface="Helvetica Neue"/>
                <a:ea typeface="Helvetica Neue"/>
                <a:cs typeface="Helvetica Neue"/>
                <a:sym typeface="Helvetica Neue"/>
              </a:rPr>
              <a:t>:</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endParaRPr sz="10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r>
              <a:rPr lang="en-US" sz="1000" b="1" i="0" u="none" strike="noStrike" cap="none">
                <a:solidFill>
                  <a:schemeClr val="dk1"/>
                </a:solidFill>
                <a:latin typeface="Helvetica Neue"/>
                <a:ea typeface="Helvetica Neue"/>
                <a:cs typeface="Helvetica Neue"/>
                <a:sym typeface="Helvetica Neue"/>
              </a:rPr>
              <a:t>India:</a:t>
            </a:r>
            <a:r>
              <a:rPr lang="en-US" sz="1000" b="0" i="0" u="none" strike="noStrike" cap="none">
                <a:solidFill>
                  <a:schemeClr val="dk1"/>
                </a:solidFill>
                <a:latin typeface="Helvetica Neue"/>
                <a:ea typeface="Helvetica Neue"/>
                <a:cs typeface="Helvetica Neue"/>
                <a:sym typeface="Helvetica Neue"/>
              </a:rPr>
              <a:t> In</a:t>
            </a:r>
            <a:r>
              <a:rPr lang="en-US" sz="1000" b="0" i="0" u="none" strike="noStrike" cap="none">
                <a:solidFill>
                  <a:schemeClr val="dk1"/>
                </a:solidFill>
                <a:highlight>
                  <a:srgbClr val="FFFFFF"/>
                </a:highlight>
                <a:latin typeface="Arial"/>
                <a:ea typeface="Arial"/>
                <a:cs typeface="Arial"/>
                <a:sym typeface="Arial"/>
              </a:rPr>
              <a:t> </a:t>
            </a:r>
            <a:r>
              <a:rPr lang="en-US" sz="1000">
                <a:solidFill>
                  <a:schemeClr val="dk1"/>
                </a:solidFill>
                <a:highlight>
                  <a:srgbClr val="FFFFFF"/>
                </a:highlight>
              </a:rPr>
              <a:t>Delhi </a:t>
            </a:r>
            <a:r>
              <a:rPr lang="en-US" sz="1000" b="0" i="0" u="none" strike="noStrike" cap="none">
                <a:solidFill>
                  <a:schemeClr val="dk1"/>
                </a:solidFill>
                <a:highlight>
                  <a:srgbClr val="FFFFFF"/>
                </a:highlight>
                <a:latin typeface="Arial"/>
                <a:ea typeface="Arial"/>
                <a:cs typeface="Arial"/>
                <a:sym typeface="Arial"/>
              </a:rPr>
              <a:t>there is a government regulation (GR) declared there will not be forceful evictions by the </a:t>
            </a:r>
            <a:r>
              <a:rPr lang="en-US" sz="1000">
                <a:solidFill>
                  <a:schemeClr val="dk1"/>
                </a:solidFill>
                <a:highlight>
                  <a:srgbClr val="FFFFFF"/>
                </a:highlight>
              </a:rPr>
              <a:t>homeo</a:t>
            </a:r>
            <a:r>
              <a:rPr lang="en-US" sz="1000" b="0" i="0" u="none" strike="noStrike" cap="none">
                <a:solidFill>
                  <a:schemeClr val="dk1"/>
                </a:solidFill>
                <a:highlight>
                  <a:srgbClr val="FFFFFF"/>
                </a:highlight>
                <a:latin typeface="Arial"/>
                <a:ea typeface="Arial"/>
                <a:cs typeface="Arial"/>
                <a:sym typeface="Arial"/>
              </a:rPr>
              <a:t>wners / </a:t>
            </a:r>
            <a:r>
              <a:rPr lang="en-US" sz="1000">
                <a:solidFill>
                  <a:schemeClr val="dk1"/>
                </a:solidFill>
                <a:highlight>
                  <a:srgbClr val="FFFFFF"/>
                </a:highlight>
              </a:rPr>
              <a:t>landl</a:t>
            </a:r>
            <a:r>
              <a:rPr lang="en-US" sz="1000" b="0" i="0" u="none" strike="noStrike" cap="none">
                <a:solidFill>
                  <a:schemeClr val="dk1"/>
                </a:solidFill>
                <a:highlight>
                  <a:srgbClr val="FFFFFF"/>
                </a:highlight>
                <a:latin typeface="Arial"/>
                <a:ea typeface="Arial"/>
                <a:cs typeface="Arial"/>
                <a:sym typeface="Arial"/>
              </a:rPr>
              <a:t>ords of those families who are living on rent / lease.</a:t>
            </a:r>
            <a:endParaRPr sz="1000" b="1"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120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Pakistan:</a:t>
            </a:r>
            <a:r>
              <a:rPr lang="en-US" sz="1000" b="0" i="0" u="none" strike="noStrike" cap="none">
                <a:solidFill>
                  <a:schemeClr val="dk1"/>
                </a:solidFill>
                <a:latin typeface="Helvetica Neue"/>
                <a:ea typeface="Helvetica Neue"/>
                <a:cs typeface="Helvetica Neue"/>
                <a:sym typeface="Helvetica Neue"/>
              </a:rPr>
              <a:t> In Punjab, an order stipulated that landlords were no to evict tenants </a:t>
            </a:r>
            <a:r>
              <a:rPr lang="en-US" sz="1000" b="0" i="0" u="none" strike="noStrike" cap="none">
                <a:solidFill>
                  <a:schemeClr val="dk1"/>
                </a:solidFill>
                <a:highlight>
                  <a:srgbClr val="FFFFFF"/>
                </a:highlight>
                <a:latin typeface="Arial"/>
                <a:ea typeface="Arial"/>
                <a:cs typeface="Arial"/>
                <a:sym typeface="Arial"/>
              </a:rPr>
              <a:t>forcefully, illegally or without due process of law, on account of non-payment/delay of payment of rent.</a:t>
            </a:r>
            <a:endParaRPr sz="1000" b="0" i="0" u="none" strike="noStrike" cap="none">
              <a:solidFill>
                <a:schemeClr val="dk1"/>
              </a:solidFill>
              <a:latin typeface="Helvetica Neue"/>
              <a:ea typeface="Helvetica Neue"/>
              <a:cs typeface="Helvetica Neue"/>
              <a:sym typeface="Helvetica Neue"/>
            </a:endParaRPr>
          </a:p>
        </p:txBody>
      </p:sp>
      <p:sp>
        <p:nvSpPr>
          <p:cNvPr id="244" name="Google Shape;244;p16"/>
          <p:cNvSpPr txBox="1"/>
          <p:nvPr/>
        </p:nvSpPr>
        <p:spPr>
          <a:xfrm>
            <a:off x="60350" y="1096438"/>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pic>
        <p:nvPicPr>
          <p:cNvPr id="245" name="Google Shape;245;p16"/>
          <p:cNvPicPr preferRelativeResize="0"/>
          <p:nvPr/>
        </p:nvPicPr>
        <p:blipFill rotWithShape="1">
          <a:blip r:embed="rId3">
            <a:alphaModFix/>
          </a:blip>
          <a:srcRect/>
          <a:stretch/>
        </p:blipFill>
        <p:spPr>
          <a:xfrm>
            <a:off x="8096250" y="47625"/>
            <a:ext cx="990600" cy="243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Conclusions and Policy Recommendations: Regional</a:t>
            </a:r>
            <a:endParaRPr sz="2400">
              <a:solidFill>
                <a:srgbClr val="6BABD5"/>
              </a:solidFill>
            </a:endParaRPr>
          </a:p>
        </p:txBody>
      </p:sp>
      <p:sp>
        <p:nvSpPr>
          <p:cNvPr id="251" name="Google Shape;251;p28"/>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BABD5"/>
                </a:solidFill>
                <a:latin typeface="Twentieth Century"/>
                <a:ea typeface="Twentieth Century"/>
                <a:cs typeface="Twentieth Century"/>
                <a:sym typeface="Twentieth Century"/>
              </a:rPr>
              <a:t>2.b</a:t>
            </a:r>
            <a:endParaRPr sz="1400" b="1" i="0" u="none" strike="noStrike" cap="none">
              <a:solidFill>
                <a:srgbClr val="000000"/>
              </a:solidFill>
              <a:latin typeface="Arial"/>
              <a:ea typeface="Arial"/>
              <a:cs typeface="Arial"/>
              <a:sym typeface="Arial"/>
            </a:endParaRPr>
          </a:p>
        </p:txBody>
      </p:sp>
      <p:sp>
        <p:nvSpPr>
          <p:cNvPr id="252" name="Google Shape;252;p28"/>
          <p:cNvSpPr txBox="1"/>
          <p:nvPr/>
        </p:nvSpPr>
        <p:spPr>
          <a:xfrm>
            <a:off x="903450" y="1091325"/>
            <a:ext cx="7337100" cy="354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898D6"/>
                </a:solidFill>
                <a:latin typeface="Helvetica Neue"/>
                <a:ea typeface="Helvetica Neue"/>
                <a:cs typeface="Helvetica Neue"/>
                <a:sym typeface="Helvetica Neue"/>
              </a:rPr>
              <a:t>Asia &amp; the Pacific &amp; Russia</a:t>
            </a:r>
            <a:endParaRPr sz="1200" b="1" i="0" u="none" strike="noStrike" cap="none">
              <a:solidFill>
                <a:srgbClr val="1898D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Forced Eviction Policy/ Eviction Law: </a:t>
            </a:r>
            <a:r>
              <a:rPr lang="en-US" sz="1000" b="0" i="0" u="none" strike="noStrike" cap="none">
                <a:solidFill>
                  <a:schemeClr val="dk1"/>
                </a:solidFill>
                <a:latin typeface="Helvetica Neue"/>
                <a:ea typeface="Helvetica Neue"/>
                <a:cs typeface="Helvetica Neue"/>
                <a:sym typeface="Helvetica Neue"/>
              </a:rPr>
              <a:t>Laws and provisions regarding eviction appear to be lacking in the region which poses a serious problem for tenants during a pandemic such as COVID-19. These policies should be present in legislation to safeguard persons from being evicted from their homes, especially during health crises.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Levels of governance:</a:t>
            </a:r>
            <a:r>
              <a:rPr lang="en-US" sz="1000" b="0" i="0" u="none" strike="noStrike" cap="none">
                <a:solidFill>
                  <a:schemeClr val="dk1"/>
                </a:solidFill>
                <a:latin typeface="Helvetica Neue"/>
                <a:ea typeface="Helvetica Neue"/>
                <a:cs typeface="Helvetica Neue"/>
                <a:sym typeface="Helvetica Neue"/>
              </a:rPr>
              <a:t> More cooperative approaches are needed to coordinate different levels of governance to ensure that some who are in need are not excluded from assistance.</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10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Housing Emergency Measures</a:t>
            </a:r>
            <a:r>
              <a:rPr lang="en-US" sz="1000" b="0" i="0" u="none" strike="noStrike" cap="none">
                <a:solidFill>
                  <a:schemeClr val="dk1"/>
                </a:solidFill>
                <a:latin typeface="Helvetica Neue"/>
                <a:ea typeface="Helvetica Neue"/>
                <a:cs typeface="Helvetica Neue"/>
                <a:sym typeface="Helvetica Neue"/>
              </a:rPr>
              <a:t>: Integrate housing measures, beyond lockdown procedures, into emergency decrees and/ or disaster plans which are used to address health crises like COVID-19, particularly designated housing facilities for the vulnerable. Possibly, these housing measures can be devised with wider National Housing Policies or Strategies.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10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Provision of A</a:t>
            </a:r>
            <a:r>
              <a:rPr lang="en-US" sz="1000" b="1">
                <a:solidFill>
                  <a:schemeClr val="dk1"/>
                </a:solidFill>
                <a:latin typeface="Helvetica Neue"/>
                <a:ea typeface="Helvetica Neue"/>
                <a:cs typeface="Helvetica Neue"/>
                <a:sym typeface="Helvetica Neue"/>
              </a:rPr>
              <a:t>ffordable</a:t>
            </a:r>
            <a:r>
              <a:rPr lang="en-US" sz="1000" b="1" i="0" u="none" strike="noStrike" cap="none">
                <a:solidFill>
                  <a:schemeClr val="dk1"/>
                </a:solidFill>
                <a:latin typeface="Helvetica Neue"/>
                <a:ea typeface="Helvetica Neue"/>
                <a:cs typeface="Helvetica Neue"/>
                <a:sym typeface="Helvetica Neue"/>
              </a:rPr>
              <a:t> Housing: </a:t>
            </a:r>
            <a:r>
              <a:rPr lang="en-US" sz="1000" b="0" i="0" u="none" strike="noStrike" cap="none">
                <a:solidFill>
                  <a:schemeClr val="dk1"/>
                </a:solidFill>
                <a:latin typeface="Helvetica Neue"/>
                <a:ea typeface="Helvetica Neue"/>
                <a:cs typeface="Helvetica Neue"/>
                <a:sym typeface="Helvetica Neue"/>
              </a:rPr>
              <a:t>Ensure demand and supply side mechanisms for the provision of housing by private entities are formulated in tandem with national and state  housing targets.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000"/>
              <a:buFont typeface="Arial"/>
              <a:buNone/>
            </a:pPr>
            <a:r>
              <a:rPr lang="en-US" sz="1000" b="1" i="0" u="none" strike="noStrike" cap="none">
                <a:solidFill>
                  <a:schemeClr val="dk1"/>
                </a:solidFill>
                <a:latin typeface="Helvetica Neue"/>
                <a:ea typeface="Helvetica Neue"/>
                <a:cs typeface="Helvetica Neue"/>
                <a:sym typeface="Helvetica Neue"/>
              </a:rPr>
              <a:t>Housing for the Vulnerable: I</a:t>
            </a:r>
            <a:r>
              <a:rPr lang="en-US" sz="1000" b="0" i="0" u="none" strike="noStrike" cap="none">
                <a:solidFill>
                  <a:schemeClr val="dk1"/>
                </a:solidFill>
                <a:latin typeface="Helvetica Neue"/>
                <a:ea typeface="Helvetica Neue"/>
                <a:cs typeface="Helvetica Neue"/>
                <a:sym typeface="Helvetica Neue"/>
              </a:rPr>
              <a:t>nclude considerations and make provisions for the homeless and migrant workers in the formulation of National Housing Policy. Great focus has been placed on low-income persons and families, however, the pandemic shows the precarity of solutions for the homeless and migrant  labour.</a:t>
            </a:r>
            <a:endParaRPr sz="1000" b="0" i="0" u="none" strike="noStrike" cap="none">
              <a:solidFill>
                <a:schemeClr val="dk1"/>
              </a:solidFill>
              <a:latin typeface="Helvetica Neue"/>
              <a:ea typeface="Helvetica Neue"/>
              <a:cs typeface="Helvetica Neue"/>
              <a:sym typeface="Helvetica Neue"/>
            </a:endParaRPr>
          </a:p>
        </p:txBody>
      </p:sp>
      <p:pic>
        <p:nvPicPr>
          <p:cNvPr id="253" name="Google Shape;253;p28"/>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254" name="Google Shape;254;p28"/>
          <p:cNvSpPr txBox="1"/>
          <p:nvPr/>
        </p:nvSpPr>
        <p:spPr>
          <a:xfrm>
            <a:off x="683950" y="13900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255" name="Google Shape;255;p28"/>
          <p:cNvSpPr txBox="1"/>
          <p:nvPr/>
        </p:nvSpPr>
        <p:spPr>
          <a:xfrm>
            <a:off x="683950" y="19630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256" name="Google Shape;256;p28"/>
          <p:cNvSpPr txBox="1"/>
          <p:nvPr/>
        </p:nvSpPr>
        <p:spPr>
          <a:xfrm>
            <a:off x="683950" y="24253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257" name="Google Shape;257;p28"/>
          <p:cNvSpPr txBox="1"/>
          <p:nvPr/>
        </p:nvSpPr>
        <p:spPr>
          <a:xfrm>
            <a:off x="683950" y="302707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4</a:t>
            </a:r>
            <a:endParaRPr sz="1400" b="1" i="0" u="none" strike="noStrike" cap="none">
              <a:solidFill>
                <a:srgbClr val="000000"/>
              </a:solidFill>
              <a:latin typeface="Arial"/>
              <a:ea typeface="Arial"/>
              <a:cs typeface="Arial"/>
              <a:sym typeface="Arial"/>
            </a:endParaRPr>
          </a:p>
        </p:txBody>
      </p:sp>
      <p:sp>
        <p:nvSpPr>
          <p:cNvPr id="258" name="Google Shape;258;p28"/>
          <p:cNvSpPr txBox="1"/>
          <p:nvPr/>
        </p:nvSpPr>
        <p:spPr>
          <a:xfrm>
            <a:off x="683950" y="351037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5</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p:nvPr/>
        </p:nvSpPr>
        <p:spPr>
          <a:xfrm>
            <a:off x="352325" y="1007800"/>
            <a:ext cx="6563100" cy="3474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None/>
            </a:pPr>
            <a:r>
              <a:rPr lang="en-US" sz="1000" b="1">
                <a:solidFill>
                  <a:schemeClr val="dk1"/>
                </a:solidFill>
                <a:latin typeface="Helvetica Neue"/>
                <a:ea typeface="Helvetica Neue"/>
                <a:cs typeface="Helvetica Neue"/>
                <a:sym typeface="Helvetica Neue"/>
              </a:rPr>
              <a:t>Millions of people around the world live in precarious environments</a:t>
            </a:r>
            <a:r>
              <a:rPr lang="en-US" sz="1000">
                <a:solidFill>
                  <a:schemeClr val="dk1"/>
                </a:solidFill>
                <a:latin typeface="Helvetica Neue"/>
                <a:ea typeface="Helvetica Neue"/>
                <a:cs typeface="Helvetica Neue"/>
                <a:sym typeface="Helvetica Neue"/>
              </a:rPr>
              <a:t> that do not provide dignified living conditions, including those in overcrowded slums and informal settlements, and those who are forcefully evicted (or threatened with forced eviction). The COVID-19 has exacerbated the already existing issues in housing.</a:t>
            </a:r>
            <a:br>
              <a:rPr lang="en-US" sz="1000">
                <a:solidFill>
                  <a:schemeClr val="dk1"/>
                </a:solidFill>
                <a:latin typeface="Helvetica Neue"/>
                <a:ea typeface="Helvetica Neue"/>
                <a:cs typeface="Helvetica Neue"/>
                <a:sym typeface="Helvetica Neue"/>
              </a:rPr>
            </a:br>
            <a:br>
              <a:rPr lang="en-US" sz="1000">
                <a:solidFill>
                  <a:schemeClr val="dk1"/>
                </a:solidFill>
                <a:latin typeface="Helvetica Neue"/>
                <a:ea typeface="Helvetica Neue"/>
                <a:cs typeface="Helvetica Neue"/>
                <a:sym typeface="Helvetica Neue"/>
              </a:rPr>
            </a:br>
            <a:r>
              <a:rPr lang="en-US" sz="1000" b="1">
                <a:solidFill>
                  <a:schemeClr val="dk1"/>
                </a:solidFill>
                <a:latin typeface="Helvetica Neue"/>
                <a:ea typeface="Helvetica Neue"/>
                <a:cs typeface="Helvetica Neue"/>
                <a:sym typeface="Helvetica Neue"/>
              </a:rPr>
              <a:t>The international human right to adequate housing</a:t>
            </a:r>
            <a:r>
              <a:rPr lang="en-US" sz="1000">
                <a:solidFill>
                  <a:schemeClr val="dk1"/>
                </a:solidFill>
                <a:latin typeface="Helvetica Neue"/>
                <a:ea typeface="Helvetica Neue"/>
                <a:cs typeface="Helvetica Neue"/>
                <a:sym typeface="Helvetica Neue"/>
              </a:rPr>
              <a:t> is recognized by the 1948 Universal Declaration of Human Rights and in the 1966 International Covenant on Economic, Social and Cultural Rights, among other international human rights treaties.</a:t>
            </a:r>
            <a:endParaRPr sz="1000">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None/>
            </a:pPr>
            <a:r>
              <a:rPr lang="en-US" sz="1000" b="1">
                <a:solidFill>
                  <a:schemeClr val="dk1"/>
                </a:solidFill>
                <a:latin typeface="Helvetica Neue"/>
                <a:ea typeface="Helvetica Neue"/>
                <a:cs typeface="Helvetica Neue"/>
                <a:sym typeface="Helvetica Neue"/>
              </a:rPr>
              <a:t>UN-Habitat provided us with existing datasets</a:t>
            </a:r>
            <a:r>
              <a:rPr lang="en-US" sz="1000">
                <a:solidFill>
                  <a:schemeClr val="dk1"/>
                </a:solidFill>
                <a:latin typeface="Helvetica Neue"/>
                <a:ea typeface="Helvetica Neue"/>
                <a:cs typeface="Helvetica Neue"/>
                <a:sym typeface="Helvetica Neue"/>
              </a:rPr>
              <a:t> and we have conducted extensive research to update it as well as find COVID-19 specific measures. </a:t>
            </a:r>
            <a:r>
              <a:rPr lang="en-US" sz="1000" b="1">
                <a:solidFill>
                  <a:schemeClr val="dk1"/>
                </a:solidFill>
                <a:latin typeface="Helvetica Neue"/>
                <a:ea typeface="Helvetica Neue"/>
                <a:cs typeface="Helvetica Neue"/>
                <a:sym typeface="Helvetica Neue"/>
              </a:rPr>
              <a:t>The deliverables include this presentation and a written position paper</a:t>
            </a:r>
            <a:r>
              <a:rPr lang="en-US" sz="1000">
                <a:solidFill>
                  <a:schemeClr val="dk1"/>
                </a:solidFill>
                <a:latin typeface="Helvetica Neue"/>
                <a:ea typeface="Helvetica Neue"/>
                <a:cs typeface="Helvetica Neue"/>
                <a:sym typeface="Helvetica Neue"/>
              </a:rPr>
              <a:t>, which will inform UN-Habitat's 2020 Global Housing Report.</a:t>
            </a:r>
            <a:endParaRPr sz="1000">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None/>
            </a:pPr>
            <a:br>
              <a:rPr lang="en-US" sz="1000">
                <a:solidFill>
                  <a:schemeClr val="dk1"/>
                </a:solidFill>
                <a:latin typeface="Helvetica Neue"/>
                <a:ea typeface="Helvetica Neue"/>
                <a:cs typeface="Helvetica Neue"/>
                <a:sym typeface="Helvetica Neue"/>
              </a:rPr>
            </a:br>
            <a:r>
              <a:rPr lang="en-US" sz="1000" b="1">
                <a:solidFill>
                  <a:schemeClr val="dk1"/>
                </a:solidFill>
                <a:latin typeface="Helvetica Neue"/>
                <a:ea typeface="Helvetica Neue"/>
                <a:cs typeface="Helvetica Neue"/>
                <a:sym typeface="Helvetica Neue"/>
              </a:rPr>
              <a:t>Given the critical context this fundamental human right is facing</a:t>
            </a:r>
            <a:r>
              <a:rPr lang="en-US" sz="1000">
                <a:solidFill>
                  <a:schemeClr val="dk1"/>
                </a:solidFill>
                <a:latin typeface="Helvetica Neue"/>
                <a:ea typeface="Helvetica Neue"/>
                <a:cs typeface="Helvetica Neue"/>
                <a:sym typeface="Helvetica Neue"/>
              </a:rPr>
              <a:t>, this report analyzes government's actions through: </a:t>
            </a:r>
            <a:br>
              <a:rPr lang="en-US" sz="1000">
                <a:solidFill>
                  <a:schemeClr val="dk1"/>
                </a:solidFill>
                <a:latin typeface="Helvetica Neue"/>
                <a:ea typeface="Helvetica Neue"/>
                <a:cs typeface="Helvetica Neue"/>
                <a:sym typeface="Helvetica Neue"/>
              </a:rPr>
            </a:br>
            <a:r>
              <a:rPr lang="en-US" sz="1000">
                <a:solidFill>
                  <a:schemeClr val="dk1"/>
                </a:solidFill>
                <a:latin typeface="Helvetica Neue"/>
                <a:ea typeface="Helvetica Neue"/>
                <a:cs typeface="Helvetica Neue"/>
                <a:sym typeface="Helvetica Neue"/>
              </a:rPr>
              <a:t>a) existing housing policies as guidelines for dignified living; </a:t>
            </a:r>
            <a:br>
              <a:rPr lang="en-US" sz="1000">
                <a:solidFill>
                  <a:schemeClr val="dk1"/>
                </a:solidFill>
                <a:latin typeface="Helvetica Neue"/>
                <a:ea typeface="Helvetica Neue"/>
                <a:cs typeface="Helvetica Neue"/>
                <a:sym typeface="Helvetica Neue"/>
              </a:rPr>
            </a:br>
            <a:r>
              <a:rPr lang="en-US" sz="1000">
                <a:solidFill>
                  <a:schemeClr val="dk1"/>
                </a:solidFill>
                <a:latin typeface="Helvetica Neue"/>
                <a:ea typeface="Helvetica Neue"/>
                <a:cs typeface="Helvetica Neue"/>
                <a:sym typeface="Helvetica Neue"/>
              </a:rPr>
              <a:t>b) sustainable building codes and how housing is contributing to make the world more sustainable; </a:t>
            </a:r>
            <a:br>
              <a:rPr lang="en-US" sz="1000">
                <a:solidFill>
                  <a:schemeClr val="dk1"/>
                </a:solidFill>
                <a:latin typeface="Helvetica Neue"/>
                <a:ea typeface="Helvetica Neue"/>
                <a:cs typeface="Helvetica Neue"/>
                <a:sym typeface="Helvetica Neue"/>
              </a:rPr>
            </a:br>
            <a:r>
              <a:rPr lang="en-US" sz="1000">
                <a:solidFill>
                  <a:schemeClr val="dk1"/>
                </a:solidFill>
                <a:latin typeface="Helvetica Neue"/>
                <a:ea typeface="Helvetica Neue"/>
                <a:cs typeface="Helvetica Neue"/>
                <a:sym typeface="Helvetica Neue"/>
              </a:rPr>
              <a:t>c) forced eviction policies and how governments are guaranteeing this human right.</a:t>
            </a:r>
            <a:endParaRPr sz="1000">
              <a:solidFill>
                <a:schemeClr val="dk1"/>
              </a:solidFill>
              <a:latin typeface="Helvetica Neue"/>
              <a:ea typeface="Helvetica Neue"/>
              <a:cs typeface="Helvetica Neue"/>
              <a:sym typeface="Helvetica Neue"/>
            </a:endParaRPr>
          </a:p>
        </p:txBody>
      </p:sp>
      <p:sp>
        <p:nvSpPr>
          <p:cNvPr id="71" name="Google Shape;71;p2"/>
          <p:cNvSpPr txBox="1">
            <a:spLocks noGrp="1"/>
          </p:cNvSpPr>
          <p:nvPr>
            <p:ph type="title"/>
          </p:nvPr>
        </p:nvSpPr>
        <p:spPr>
          <a:xfrm>
            <a:off x="77028"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The International Right to Adequate Housing and COVID-19</a:t>
            </a:r>
            <a:endParaRPr sz="2400">
              <a:solidFill>
                <a:srgbClr val="6BABD5"/>
              </a:solidFill>
            </a:endParaRPr>
          </a:p>
        </p:txBody>
      </p:sp>
      <p:pic>
        <p:nvPicPr>
          <p:cNvPr id="72" name="Google Shape;72;p2"/>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73" name="Google Shape;73;p2"/>
          <p:cNvSpPr txBox="1"/>
          <p:nvPr/>
        </p:nvSpPr>
        <p:spPr>
          <a:xfrm>
            <a:off x="7007550" y="1465025"/>
            <a:ext cx="1812600" cy="28446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a:latin typeface="Helvetica Neue"/>
                <a:ea typeface="Helvetica Neue"/>
                <a:cs typeface="Helvetica Neue"/>
                <a:sym typeface="Helvetica Neue"/>
              </a:rPr>
              <a:t>HOUSING POLICY: Definition</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endParaRPr sz="1000">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n-US" sz="900">
                <a:latin typeface="Helvetica Neue"/>
                <a:ea typeface="Helvetica Neue"/>
                <a:cs typeface="Helvetica Neue"/>
                <a:sym typeface="Helvetica Neue"/>
              </a:rPr>
              <a:t>Housing policy or a national housing is a government's plan that: defines the objectives for the development of the housing sector; </a:t>
            </a:r>
            <a:r>
              <a:rPr lang="en-US" sz="900">
                <a:solidFill>
                  <a:schemeClr val="dk1"/>
                </a:solidFill>
                <a:latin typeface="Helvetica Neue"/>
                <a:ea typeface="Helvetica Neue"/>
                <a:cs typeface="Helvetica Neue"/>
                <a:sym typeface="Helvetica Neue"/>
              </a:rPr>
              <a:t>identifies the resources available to meet these goals; specifies the most cost-effective way of using them; outlines the responsibilities and time frame for the implementation of the necessary measures; monitors results and ensures adequate remedies for violations.</a:t>
            </a:r>
            <a:br>
              <a:rPr lang="en-US" sz="900">
                <a:solidFill>
                  <a:schemeClr val="dk1"/>
                </a:solidFill>
                <a:latin typeface="Helvetica Neue"/>
                <a:ea typeface="Helvetica Neue"/>
                <a:cs typeface="Helvetica Neue"/>
                <a:sym typeface="Helvetica Neue"/>
              </a:rPr>
            </a:br>
            <a:br>
              <a:rPr lang="en-US" sz="900">
                <a:solidFill>
                  <a:schemeClr val="dk1"/>
                </a:solidFill>
                <a:latin typeface="Helvetica Neue"/>
                <a:ea typeface="Helvetica Neue"/>
                <a:cs typeface="Helvetica Neue"/>
                <a:sym typeface="Helvetica Neue"/>
              </a:rPr>
            </a:br>
            <a:r>
              <a:rPr lang="en-US" sz="600" u="sng">
                <a:solidFill>
                  <a:srgbClr val="1998D5"/>
                </a:solidFill>
                <a:latin typeface="Helvetica Neue"/>
                <a:ea typeface="Helvetica Neue"/>
                <a:cs typeface="Helvetica Neue"/>
                <a:sym typeface="Helvetica Neue"/>
                <a:hlinkClick r:id="rId4"/>
              </a:rPr>
              <a:t>UN-Habitat, "The Right to Adequate</a:t>
            </a:r>
            <a:br>
              <a:rPr lang="en-US" sz="600" u="sng">
                <a:solidFill>
                  <a:srgbClr val="1998D5"/>
                </a:solidFill>
                <a:latin typeface="Helvetica Neue"/>
                <a:ea typeface="Helvetica Neue"/>
                <a:cs typeface="Helvetica Neue"/>
                <a:sym typeface="Helvetica Neue"/>
                <a:hlinkClick r:id="rId4"/>
              </a:rPr>
            </a:br>
            <a:r>
              <a:rPr lang="en-US" sz="600" u="sng">
                <a:solidFill>
                  <a:srgbClr val="1998D5"/>
                </a:solidFill>
                <a:latin typeface="Helvetica Neue"/>
                <a:ea typeface="Helvetica Neue"/>
                <a:cs typeface="Helvetica Neue"/>
                <a:sym typeface="Helvetica Neue"/>
                <a:hlinkClick r:id="rId4"/>
              </a:rPr>
              <a:t>Housing", Fact sheet no. 21</a:t>
            </a:r>
            <a:endParaRPr sz="600">
              <a:solidFill>
                <a:srgbClr val="1998D5"/>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r="4951"/>
          <a:stretch/>
        </p:blipFill>
        <p:spPr>
          <a:xfrm>
            <a:off x="5948375" y="968250"/>
            <a:ext cx="3109900" cy="3775200"/>
          </a:xfrm>
          <a:prstGeom prst="rect">
            <a:avLst/>
          </a:prstGeom>
          <a:noFill/>
          <a:ln>
            <a:noFill/>
          </a:ln>
        </p:spPr>
      </p:pic>
      <p:sp>
        <p:nvSpPr>
          <p:cNvPr id="264" name="Google Shape;264;p17"/>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Regional Overview: Latin American and the Caribbean</a:t>
            </a:r>
            <a:endParaRPr sz="2400">
              <a:solidFill>
                <a:srgbClr val="6BABD5"/>
              </a:solidFill>
            </a:endParaRPr>
          </a:p>
        </p:txBody>
      </p:sp>
      <p:sp>
        <p:nvSpPr>
          <p:cNvPr id="265" name="Google Shape;265;p17"/>
          <p:cNvSpPr txBox="1"/>
          <p:nvPr/>
        </p:nvSpPr>
        <p:spPr>
          <a:xfrm>
            <a:off x="327550" y="3712900"/>
            <a:ext cx="5699700" cy="9456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15000"/>
              </a:lnSpc>
              <a:spcBef>
                <a:spcPts val="1200"/>
              </a:spcBef>
              <a:spcAft>
                <a:spcPts val="0"/>
              </a:spcAft>
              <a:buSzPts val="1000"/>
              <a:buFont typeface="Helvetica Neue"/>
              <a:buChar char="●"/>
            </a:pPr>
            <a:r>
              <a:rPr lang="en-US" sz="1000">
                <a:latin typeface="Helvetica Neue"/>
                <a:ea typeface="Helvetica Neue"/>
                <a:cs typeface="Helvetica Neue"/>
                <a:sym typeface="Helvetica Neue"/>
              </a:rPr>
              <a:t>7 countries have updated their housing policies - and 2 mention 'smart city'.</a:t>
            </a:r>
            <a:endParaRPr sz="1000">
              <a:latin typeface="Helvetica Neue"/>
              <a:ea typeface="Helvetica Neue"/>
              <a:cs typeface="Helvetica Neue"/>
              <a:sym typeface="Helvetica Neue"/>
            </a:endParaRPr>
          </a:p>
          <a:p>
            <a:pPr marL="457200" marR="0" lvl="0" indent="-292100" algn="l" rtl="0">
              <a:lnSpc>
                <a:spcPct val="115000"/>
              </a:lnSpc>
              <a:spcBef>
                <a:spcPts val="0"/>
              </a:spcBef>
              <a:spcAft>
                <a:spcPts val="0"/>
              </a:spcAft>
              <a:buSzPts val="1000"/>
              <a:buFont typeface="Helvetica Neue"/>
              <a:buChar char="●"/>
            </a:pPr>
            <a:r>
              <a:rPr lang="en-US" sz="1000">
                <a:latin typeface="Helvetica Neue"/>
                <a:ea typeface="Helvetica Neue"/>
                <a:cs typeface="Helvetica Neue"/>
                <a:sym typeface="Helvetica Neue"/>
              </a:rPr>
              <a:t>8 countries possess sustainable building policies and frameworks.</a:t>
            </a:r>
            <a:endParaRPr sz="1000">
              <a:latin typeface="Helvetica Neue"/>
              <a:ea typeface="Helvetica Neue"/>
              <a:cs typeface="Helvetica Neue"/>
              <a:sym typeface="Helvetica Neue"/>
            </a:endParaRPr>
          </a:p>
          <a:p>
            <a:pPr marL="457200" marR="0" lvl="0" indent="-292100" algn="l" rtl="0">
              <a:lnSpc>
                <a:spcPct val="115000"/>
              </a:lnSpc>
              <a:spcBef>
                <a:spcPts val="0"/>
              </a:spcBef>
              <a:spcAft>
                <a:spcPts val="0"/>
              </a:spcAft>
              <a:buSzPts val="1000"/>
              <a:buFont typeface="Helvetica Neue"/>
              <a:buChar char="●"/>
            </a:pPr>
            <a:r>
              <a:rPr lang="en-US" sz="1000">
                <a:latin typeface="Helvetica Neue"/>
                <a:ea typeface="Helvetica Neue"/>
                <a:cs typeface="Helvetica Neue"/>
                <a:sym typeface="Helvetica Neue"/>
              </a:rPr>
              <a:t>4 countries possess policy for tenure security.</a:t>
            </a:r>
            <a:endParaRPr sz="1000">
              <a:latin typeface="Helvetica Neue"/>
              <a:ea typeface="Helvetica Neue"/>
              <a:cs typeface="Helvetica Neue"/>
              <a:sym typeface="Helvetica Neue"/>
            </a:endParaRPr>
          </a:p>
        </p:txBody>
      </p:sp>
      <p:sp>
        <p:nvSpPr>
          <p:cNvPr id="266" name="Google Shape;266;p17"/>
          <p:cNvSpPr txBox="1"/>
          <p:nvPr/>
        </p:nvSpPr>
        <p:spPr>
          <a:xfrm>
            <a:off x="2991788" y="2161150"/>
            <a:ext cx="2519400" cy="13755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HIGHLY UNEQUAL LAND DISTRIBUTION: </a:t>
            </a: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The region ranks last in land distribution, with a Gini</a:t>
            </a:r>
            <a:r>
              <a:rPr lang="en-US" sz="1000">
                <a:solidFill>
                  <a:schemeClr val="dk1"/>
                </a:solidFill>
              </a:rPr>
              <a:t> </a:t>
            </a:r>
            <a:r>
              <a:rPr lang="en-US" sz="1000" b="0" i="0" u="none" strike="noStrike" cap="none">
                <a:solidFill>
                  <a:schemeClr val="dk1"/>
                </a:solidFill>
                <a:latin typeface="Arial"/>
                <a:ea typeface="Arial"/>
                <a:cs typeface="Arial"/>
                <a:sym typeface="Arial"/>
              </a:rPr>
              <a:t>coefficient of 0.79. </a:t>
            </a:r>
            <a:r>
              <a:rPr lang="en-US" sz="1000" b="0" i="0" u="none" strike="noStrike" cap="none">
                <a:solidFill>
                  <a:srgbClr val="000000"/>
                </a:solidFill>
                <a:latin typeface="Helvetica Neue"/>
                <a:ea typeface="Helvetica Neue"/>
                <a:cs typeface="Helvetica Neue"/>
                <a:sym typeface="Helvetica Neue"/>
              </a:rPr>
              <a:t>O</a:t>
            </a:r>
            <a:r>
              <a:rPr lang="en-US" sz="1000" b="0" i="0" u="none" strike="noStrike" cap="none">
                <a:solidFill>
                  <a:schemeClr val="dk1"/>
                </a:solidFill>
                <a:latin typeface="Arial"/>
                <a:ea typeface="Arial"/>
                <a:cs typeface="Arial"/>
                <a:sym typeface="Arial"/>
              </a:rPr>
              <a:t>ne percent of farms occupy more than half of productive land. In other words, that one percent holds more land than the remaining 99 percent.</a:t>
            </a:r>
            <a:endParaRPr sz="1000" b="0" i="0" u="none" strike="noStrike" cap="none">
              <a:solidFill>
                <a:srgbClr val="000000"/>
              </a:solidFill>
              <a:latin typeface="Helvetica Neue"/>
              <a:ea typeface="Helvetica Neue"/>
              <a:cs typeface="Helvetica Neue"/>
              <a:sym typeface="Helvetica Neue"/>
            </a:endParaRPr>
          </a:p>
        </p:txBody>
      </p:sp>
      <p:sp>
        <p:nvSpPr>
          <p:cNvPr id="267" name="Google Shape;267;p17"/>
          <p:cNvSpPr txBox="1"/>
          <p:nvPr/>
        </p:nvSpPr>
        <p:spPr>
          <a:xfrm>
            <a:off x="2962125" y="1318300"/>
            <a:ext cx="2519400" cy="7428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LACK OF SAFE SANITATION: </a:t>
            </a: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In 2018, 490 million people in the region did not have access to safe sanitation.</a:t>
            </a:r>
            <a:endParaRPr sz="1000" b="0" i="0" u="none" strike="noStrike" cap="none">
              <a:solidFill>
                <a:srgbClr val="000000"/>
              </a:solidFill>
              <a:latin typeface="Helvetica Neue"/>
              <a:ea typeface="Helvetica Neue"/>
              <a:cs typeface="Helvetica Neue"/>
              <a:sym typeface="Helvetica Neue"/>
            </a:endParaRPr>
          </a:p>
        </p:txBody>
      </p:sp>
      <p:sp>
        <p:nvSpPr>
          <p:cNvPr id="268" name="Google Shape;268;p17"/>
          <p:cNvSpPr txBox="1"/>
          <p:nvPr/>
        </p:nvSpPr>
        <p:spPr>
          <a:xfrm>
            <a:off x="327550" y="1309550"/>
            <a:ext cx="2466300" cy="13755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DOMESTIC VIOLENCE </a:t>
            </a:r>
            <a:endParaRPr sz="10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AND SAFE HOUSING:</a:t>
            </a: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The implementation of social distancing has increased victim's time spent with their aggressors inside their homes, with very little policies and measures to shelter and care for women in inhospitable homes.</a:t>
            </a:r>
            <a:endParaRPr sz="1000" b="0" i="0" u="none" strike="noStrike" cap="none">
              <a:solidFill>
                <a:srgbClr val="000000"/>
              </a:solidFill>
              <a:latin typeface="Helvetica Neue"/>
              <a:ea typeface="Helvetica Neue"/>
              <a:cs typeface="Helvetica Neue"/>
              <a:sym typeface="Helvetica Neue"/>
            </a:endParaRPr>
          </a:p>
        </p:txBody>
      </p:sp>
      <p:sp>
        <p:nvSpPr>
          <p:cNvPr id="269" name="Google Shape;269;p17"/>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6BABD5"/>
                </a:solidFill>
                <a:latin typeface="Twentieth Century"/>
                <a:ea typeface="Twentieth Century"/>
                <a:cs typeface="Twentieth Century"/>
                <a:sym typeface="Twentieth Century"/>
              </a:rPr>
              <a:t>Argentina, Brazil, Colombia, Chile, Dominican Republic, Ecuador, Honduras, Mexico, Paraguay, Venezuela</a:t>
            </a:r>
            <a:endParaRPr sz="1200" b="0" i="1" u="none" strike="noStrike" cap="none">
              <a:solidFill>
                <a:srgbClr val="6BABD5"/>
              </a:solidFill>
              <a:latin typeface="Twentieth Century"/>
              <a:ea typeface="Twentieth Century"/>
              <a:cs typeface="Twentieth Century"/>
              <a:sym typeface="Twentieth Century"/>
            </a:endParaRPr>
          </a:p>
        </p:txBody>
      </p:sp>
      <p:sp>
        <p:nvSpPr>
          <p:cNvPr id="270" name="Google Shape;270;p17"/>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2.c</a:t>
            </a:r>
            <a:endParaRPr sz="1400" b="1" i="0" u="none" strike="noStrike" cap="none">
              <a:solidFill>
                <a:srgbClr val="000000"/>
              </a:solidFill>
              <a:latin typeface="Arial"/>
              <a:ea typeface="Arial"/>
              <a:cs typeface="Arial"/>
              <a:sym typeface="Arial"/>
            </a:endParaRPr>
          </a:p>
        </p:txBody>
      </p:sp>
      <p:pic>
        <p:nvPicPr>
          <p:cNvPr id="271" name="Google Shape;271;p17"/>
          <p:cNvPicPr preferRelativeResize="0"/>
          <p:nvPr/>
        </p:nvPicPr>
        <p:blipFill rotWithShape="1">
          <a:blip r:embed="rId4">
            <a:alphaModFix/>
          </a:blip>
          <a:srcRect/>
          <a:stretch/>
        </p:blipFill>
        <p:spPr>
          <a:xfrm>
            <a:off x="8096250" y="47625"/>
            <a:ext cx="990600" cy="243325"/>
          </a:xfrm>
          <a:prstGeom prst="rect">
            <a:avLst/>
          </a:prstGeom>
          <a:noFill/>
          <a:ln>
            <a:noFill/>
          </a:ln>
        </p:spPr>
      </p:pic>
      <p:sp>
        <p:nvSpPr>
          <p:cNvPr id="272" name="Google Shape;272;p17"/>
          <p:cNvSpPr txBox="1"/>
          <p:nvPr/>
        </p:nvSpPr>
        <p:spPr>
          <a:xfrm>
            <a:off x="327550" y="2781575"/>
            <a:ext cx="2466300" cy="7428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INFORMAL SETTLEMENTS: </a:t>
            </a: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rgbClr val="000000"/>
                </a:solidFill>
                <a:latin typeface="Helvetica Neue"/>
                <a:ea typeface="Helvetica Neue"/>
                <a:cs typeface="Helvetica Neue"/>
                <a:sym typeface="Helvetica Neue"/>
              </a:rPr>
              <a:t>24.4% of the region’s population live in precarious urban settlements.</a:t>
            </a:r>
            <a:endParaRPr sz="1000" b="0" i="0" u="none" strike="noStrike" cap="none">
              <a:solidFill>
                <a:srgbClr val="000000"/>
              </a:solidFill>
              <a:latin typeface="Helvetica Neue"/>
              <a:ea typeface="Helvetica Neue"/>
              <a:cs typeface="Helvetica Neue"/>
              <a:sym typeface="Helvetica Neue"/>
            </a:endParaRPr>
          </a:p>
        </p:txBody>
      </p:sp>
      <p:sp>
        <p:nvSpPr>
          <p:cNvPr id="273" name="Google Shape;273;p17"/>
          <p:cNvSpPr txBox="1"/>
          <p:nvPr/>
        </p:nvSpPr>
        <p:spPr>
          <a:xfrm>
            <a:off x="7886700" y="3480975"/>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Ar</a:t>
            </a:r>
            <a:endParaRPr sz="700" b="0" i="0" u="none" strike="noStrike" cap="none">
              <a:solidFill>
                <a:srgbClr val="FFFFFF"/>
              </a:solidFill>
              <a:latin typeface="Helvetica Neue"/>
              <a:ea typeface="Helvetica Neue"/>
              <a:cs typeface="Helvetica Neue"/>
              <a:sym typeface="Helvetica Neue"/>
            </a:endParaRPr>
          </a:p>
        </p:txBody>
      </p:sp>
      <p:sp>
        <p:nvSpPr>
          <p:cNvPr id="274" name="Google Shape;274;p17"/>
          <p:cNvSpPr txBox="1"/>
          <p:nvPr/>
        </p:nvSpPr>
        <p:spPr>
          <a:xfrm>
            <a:off x="7667550" y="3159600"/>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Ch</a:t>
            </a:r>
            <a:endParaRPr sz="700" b="0" i="0" u="none" strike="noStrike" cap="none">
              <a:solidFill>
                <a:srgbClr val="FFFFFF"/>
              </a:solidFill>
              <a:latin typeface="Helvetica Neue"/>
              <a:ea typeface="Helvetica Neue"/>
              <a:cs typeface="Helvetica Neue"/>
              <a:sym typeface="Helvetica Neue"/>
            </a:endParaRPr>
          </a:p>
        </p:txBody>
      </p:sp>
      <p:sp>
        <p:nvSpPr>
          <p:cNvPr id="275" name="Google Shape;275;p17"/>
          <p:cNvSpPr txBox="1"/>
          <p:nvPr/>
        </p:nvSpPr>
        <p:spPr>
          <a:xfrm>
            <a:off x="8267700" y="2685150"/>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Br</a:t>
            </a:r>
            <a:endParaRPr sz="700" b="0" i="0" u="none" strike="noStrike" cap="none">
              <a:solidFill>
                <a:srgbClr val="FFFFFF"/>
              </a:solidFill>
              <a:latin typeface="Helvetica Neue"/>
              <a:ea typeface="Helvetica Neue"/>
              <a:cs typeface="Helvetica Neue"/>
              <a:sym typeface="Helvetica Neue"/>
            </a:endParaRPr>
          </a:p>
        </p:txBody>
      </p:sp>
      <p:sp>
        <p:nvSpPr>
          <p:cNvPr id="276" name="Google Shape;276;p17"/>
          <p:cNvSpPr txBox="1"/>
          <p:nvPr/>
        </p:nvSpPr>
        <p:spPr>
          <a:xfrm>
            <a:off x="6524625" y="1351650"/>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Mx</a:t>
            </a:r>
            <a:endParaRPr sz="700" b="0" i="0" u="none" strike="noStrike" cap="none">
              <a:solidFill>
                <a:srgbClr val="FFFFFF"/>
              </a:solidFill>
              <a:latin typeface="Helvetica Neue"/>
              <a:ea typeface="Helvetica Neue"/>
              <a:cs typeface="Helvetica Neue"/>
              <a:sym typeface="Helvetica Neue"/>
            </a:endParaRPr>
          </a:p>
        </p:txBody>
      </p:sp>
      <p:sp>
        <p:nvSpPr>
          <p:cNvPr id="277" name="Google Shape;277;p17"/>
          <p:cNvSpPr txBox="1"/>
          <p:nvPr/>
        </p:nvSpPr>
        <p:spPr>
          <a:xfrm>
            <a:off x="7991550" y="3083063"/>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Pr</a:t>
            </a:r>
            <a:endParaRPr sz="700" b="0" i="0" u="none" strike="noStrike" cap="none">
              <a:solidFill>
                <a:srgbClr val="FFFFFF"/>
              </a:solidFill>
              <a:latin typeface="Helvetica Neue"/>
              <a:ea typeface="Helvetica Neue"/>
              <a:cs typeface="Helvetica Neue"/>
              <a:sym typeface="Helvetica Neue"/>
            </a:endParaRPr>
          </a:p>
        </p:txBody>
      </p:sp>
      <p:sp>
        <p:nvSpPr>
          <p:cNvPr id="278" name="Google Shape;278;p17"/>
          <p:cNvSpPr txBox="1"/>
          <p:nvPr/>
        </p:nvSpPr>
        <p:spPr>
          <a:xfrm>
            <a:off x="7269650" y="2265075"/>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Ec</a:t>
            </a:r>
            <a:endParaRPr sz="700" b="0" i="0" u="none" strike="noStrike" cap="none">
              <a:solidFill>
                <a:srgbClr val="FFFFFF"/>
              </a:solidFill>
              <a:latin typeface="Helvetica Neue"/>
              <a:ea typeface="Helvetica Neue"/>
              <a:cs typeface="Helvetica Neue"/>
              <a:sym typeface="Helvetica Neue"/>
            </a:endParaRPr>
          </a:p>
        </p:txBody>
      </p:sp>
      <p:sp>
        <p:nvSpPr>
          <p:cNvPr id="279" name="Google Shape;279;p17"/>
          <p:cNvSpPr txBox="1"/>
          <p:nvPr/>
        </p:nvSpPr>
        <p:spPr>
          <a:xfrm>
            <a:off x="7418175" y="2132700"/>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Co</a:t>
            </a:r>
            <a:endParaRPr sz="700" b="0" i="0" u="none" strike="noStrike" cap="none">
              <a:solidFill>
                <a:srgbClr val="FFFFFF"/>
              </a:solidFill>
              <a:latin typeface="Helvetica Neue"/>
              <a:ea typeface="Helvetica Neue"/>
              <a:cs typeface="Helvetica Neue"/>
              <a:sym typeface="Helvetica Neue"/>
            </a:endParaRPr>
          </a:p>
        </p:txBody>
      </p:sp>
      <p:sp>
        <p:nvSpPr>
          <p:cNvPr id="280" name="Google Shape;280;p17"/>
          <p:cNvSpPr txBox="1"/>
          <p:nvPr/>
        </p:nvSpPr>
        <p:spPr>
          <a:xfrm>
            <a:off x="7743750" y="1999763"/>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FFFFFF"/>
                </a:solidFill>
                <a:latin typeface="Helvetica Neue"/>
                <a:ea typeface="Helvetica Neue"/>
                <a:cs typeface="Helvetica Neue"/>
                <a:sym typeface="Helvetica Neue"/>
              </a:rPr>
              <a:t>Vz</a:t>
            </a:r>
            <a:endParaRPr sz="700" b="0" i="0" u="none" strike="noStrike" cap="none">
              <a:solidFill>
                <a:srgbClr val="FFFFFF"/>
              </a:solidFill>
              <a:latin typeface="Helvetica Neue"/>
              <a:ea typeface="Helvetica Neue"/>
              <a:cs typeface="Helvetica Neue"/>
              <a:sym typeface="Helvetica Neue"/>
            </a:endParaRPr>
          </a:p>
        </p:txBody>
      </p:sp>
      <p:sp>
        <p:nvSpPr>
          <p:cNvPr id="281" name="Google Shape;281;p17"/>
          <p:cNvSpPr txBox="1"/>
          <p:nvPr/>
        </p:nvSpPr>
        <p:spPr>
          <a:xfrm>
            <a:off x="7029300" y="1566575"/>
            <a:ext cx="324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Helvetica Neue"/>
                <a:ea typeface="Helvetica Neue"/>
                <a:cs typeface="Helvetica Neue"/>
                <a:sym typeface="Helvetica Neue"/>
              </a:rPr>
              <a:t>Hn</a:t>
            </a:r>
            <a:endParaRPr sz="700" b="0" i="0" u="none" strike="noStrike" cap="none">
              <a:solidFill>
                <a:srgbClr val="000000"/>
              </a:solidFill>
              <a:latin typeface="Helvetica Neue"/>
              <a:ea typeface="Helvetica Neue"/>
              <a:cs typeface="Helvetica Neue"/>
              <a:sym typeface="Helvetica Neue"/>
            </a:endParaRPr>
          </a:p>
        </p:txBody>
      </p:sp>
      <p:sp>
        <p:nvSpPr>
          <p:cNvPr id="282" name="Google Shape;282;p17"/>
          <p:cNvSpPr txBox="1"/>
          <p:nvPr/>
        </p:nvSpPr>
        <p:spPr>
          <a:xfrm>
            <a:off x="7667550" y="1452275"/>
            <a:ext cx="4002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Helvetica Neue"/>
                <a:ea typeface="Helvetica Neue"/>
                <a:cs typeface="Helvetica Neue"/>
                <a:sym typeface="Helvetica Neue"/>
              </a:rPr>
              <a:t>DR</a:t>
            </a:r>
            <a:endParaRPr sz="700" b="0" i="0" u="none" strike="noStrike" cap="none">
              <a:solidFill>
                <a:srgbClr val="000000"/>
              </a:solidFill>
              <a:latin typeface="Helvetica Neue"/>
              <a:ea typeface="Helvetica Neue"/>
              <a:cs typeface="Helvetica Neue"/>
              <a:sym typeface="Helvetica Neue"/>
            </a:endParaRPr>
          </a:p>
        </p:txBody>
      </p:sp>
      <p:sp>
        <p:nvSpPr>
          <p:cNvPr id="283" name="Google Shape;283;p17"/>
          <p:cNvSpPr txBox="1"/>
          <p:nvPr/>
        </p:nvSpPr>
        <p:spPr>
          <a:xfrm>
            <a:off x="327550" y="3667600"/>
            <a:ext cx="1215300" cy="34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latin typeface="Helvetica Neue"/>
                <a:ea typeface="Helvetica Neue"/>
                <a:cs typeface="Helvetica Neue"/>
                <a:sym typeface="Helvetica Neue"/>
              </a:rPr>
              <a:t>IN NUMBERS: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Latin America and the Caribbean: Housing Panorama</a:t>
            </a:r>
            <a:endParaRPr sz="2400">
              <a:solidFill>
                <a:srgbClr val="6BABD5"/>
              </a:solidFill>
            </a:endParaRPr>
          </a:p>
        </p:txBody>
      </p:sp>
      <p:sp>
        <p:nvSpPr>
          <p:cNvPr id="289" name="Google Shape;289;p18"/>
          <p:cNvSpPr txBox="1"/>
          <p:nvPr/>
        </p:nvSpPr>
        <p:spPr>
          <a:xfrm>
            <a:off x="302700" y="1204375"/>
            <a:ext cx="2672100" cy="326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Housing Policies</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Tools for urban development and updated housing policies: </a:t>
            </a:r>
            <a:r>
              <a:rPr lang="en-US" sz="1000" i="0" u="none" strike="noStrike" cap="none">
                <a:solidFill>
                  <a:srgbClr val="000000"/>
                </a:solidFill>
                <a:latin typeface="Helvetica Neue"/>
                <a:ea typeface="Helvetica Neue"/>
                <a:cs typeface="Helvetica Neue"/>
                <a:sym typeface="Helvetica Neue"/>
              </a:rPr>
              <a:t>Present in 7 out of the 10 cou</a:t>
            </a:r>
            <a:r>
              <a:rPr lang="en-US" sz="1000">
                <a:latin typeface="Helvetica Neue"/>
                <a:ea typeface="Helvetica Neue"/>
                <a:cs typeface="Helvetica Neue"/>
                <a:sym typeface="Helvetica Neue"/>
              </a:rPr>
              <a:t>ntries. </a:t>
            </a:r>
            <a:r>
              <a:rPr lang="en-US" sz="1000" b="0" i="0" u="none" strike="noStrike" cap="none">
                <a:solidFill>
                  <a:srgbClr val="000000"/>
                </a:solidFill>
                <a:latin typeface="Helvetica Neue"/>
                <a:ea typeface="Helvetica Neue"/>
                <a:cs typeface="Helvetica Neue"/>
                <a:sym typeface="Helvetica Neue"/>
              </a:rPr>
              <a:t>Honduras, Venezuela, Mexico, Ecuador, Paraguay, Brazil, Colombia.</a:t>
            </a: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Smart cities:</a:t>
            </a:r>
            <a:r>
              <a:rPr lang="en-US" sz="1000" b="0" i="0" u="none" strike="noStrike" cap="none">
                <a:solidFill>
                  <a:srgbClr val="000000"/>
                </a:solidFill>
                <a:latin typeface="Helvetica Neue"/>
                <a:ea typeface="Helvetica Neue"/>
                <a:cs typeface="Helvetica Neue"/>
                <a:sym typeface="Helvetica Neue"/>
              </a:rPr>
              <a:t> </a:t>
            </a:r>
            <a:endParaRPr sz="1000" b="0" i="0" u="none" strike="noStrike" cap="none">
              <a:solidFill>
                <a:srgbClr val="000000"/>
              </a:solidFill>
              <a:latin typeface="Helvetica Neue"/>
              <a:ea typeface="Helvetica Neue"/>
              <a:cs typeface="Helvetica Neue"/>
              <a:sym typeface="Helvetica Neue"/>
            </a:endParaRPr>
          </a:p>
          <a:p>
            <a:pPr marL="457200" marR="0" lvl="0" indent="-292100" algn="just"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Helvetica Neue"/>
                <a:ea typeface="Helvetica Neue"/>
                <a:cs typeface="Helvetica Neue"/>
                <a:sym typeface="Helvetica Neue"/>
              </a:rPr>
              <a:t>Brazil includes the term "smart city" in its housing and territory strategy plan, related to urban-environmental and economic sustainability</a:t>
            </a:r>
            <a:r>
              <a:rPr lang="en-US" sz="1000" b="0" i="0" u="none" strike="noStrike" cap="none">
                <a:solidFill>
                  <a:schemeClr val="dk1"/>
                </a:solidFill>
                <a:latin typeface="Arial"/>
                <a:ea typeface="Arial"/>
                <a:cs typeface="Arial"/>
                <a:sym typeface="Arial"/>
              </a:rPr>
              <a:t>.</a:t>
            </a:r>
            <a:br>
              <a:rPr lang="en-US" sz="10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457200" marR="0" lvl="0" indent="-292100" algn="just" rtl="0">
              <a:lnSpc>
                <a:spcPct val="100000"/>
              </a:lnSpc>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In Colombia, the </a:t>
            </a:r>
            <a:r>
              <a:rPr lang="en-US" sz="1000" b="0" i="1" u="none" strike="noStrike" cap="none">
                <a:solidFill>
                  <a:schemeClr val="dk1"/>
                </a:solidFill>
                <a:latin typeface="Arial"/>
                <a:ea typeface="Arial"/>
                <a:cs typeface="Arial"/>
                <a:sym typeface="Arial"/>
              </a:rPr>
              <a:t>Programa Medellín Ciudad Inteligente</a:t>
            </a:r>
            <a:r>
              <a:rPr lang="en-US" sz="1000" b="0" i="0" u="none" strike="noStrike" cap="none">
                <a:solidFill>
                  <a:schemeClr val="dk1"/>
                </a:solidFill>
                <a:latin typeface="Arial"/>
                <a:ea typeface="Arial"/>
                <a:cs typeface="Arial"/>
                <a:sym typeface="Arial"/>
              </a:rPr>
              <a:t> focuses on production of technology through a tech hub, and communication technology to serve the population and government through big data.</a:t>
            </a:r>
            <a:endParaRPr sz="1000" b="0" i="0" u="none" strike="noStrike" cap="none">
              <a:solidFill>
                <a:schemeClr val="dk1"/>
              </a:solidFill>
              <a:latin typeface="Arial"/>
              <a:ea typeface="Arial"/>
              <a:cs typeface="Arial"/>
              <a:sym typeface="Arial"/>
            </a:endParaRPr>
          </a:p>
        </p:txBody>
      </p:sp>
      <p:sp>
        <p:nvSpPr>
          <p:cNvPr id="290" name="Google Shape;290;p18"/>
          <p:cNvSpPr txBox="1"/>
          <p:nvPr/>
        </p:nvSpPr>
        <p:spPr>
          <a:xfrm>
            <a:off x="3160050" y="1204375"/>
            <a:ext cx="2748000" cy="281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Sustainable Building Codes</a:t>
            </a:r>
            <a:endParaRPr sz="12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All analyzed countries in the Latin American and Caribbean region present some form of sustainable housing policy, except for Venezuela. </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Sustainable building and material policies and frameworks: </a:t>
            </a:r>
            <a:r>
              <a:rPr lang="en-US" sz="1000" i="0" u="none" strike="noStrike" cap="none">
                <a:solidFill>
                  <a:schemeClr val="dk1"/>
                </a:solidFill>
              </a:rPr>
              <a:t>Present in 8 out of the 10 countries. </a:t>
            </a:r>
            <a:r>
              <a:rPr lang="en-US" sz="1000" b="0" i="0" u="none" strike="noStrike" cap="none">
                <a:solidFill>
                  <a:schemeClr val="dk1"/>
                </a:solidFill>
                <a:latin typeface="Arial"/>
                <a:ea typeface="Arial"/>
                <a:cs typeface="Arial"/>
                <a:sym typeface="Arial"/>
              </a:rPr>
              <a:t>Honduras, Mexico, Colombia, Brazil, Ecuador, Paraguay, Chile, Argentina.</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Sustainability Certificate: </a:t>
            </a:r>
            <a:r>
              <a:rPr lang="en-US" sz="1000" b="0" i="0" u="none" strike="noStrike" cap="none">
                <a:solidFill>
                  <a:schemeClr val="dk1"/>
                </a:solidFill>
                <a:latin typeface="Arial"/>
                <a:ea typeface="Arial"/>
                <a:cs typeface="Arial"/>
                <a:sym typeface="Arial"/>
              </a:rPr>
              <a:t>Colombia, Dominican Republic, Mexico.</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Energy Efficiency:</a:t>
            </a:r>
            <a:r>
              <a:rPr lang="en-US" sz="1000" b="0" i="0" u="none" strike="noStrike" cap="none">
                <a:solidFill>
                  <a:schemeClr val="dk1"/>
                </a:solidFill>
                <a:latin typeface="Arial"/>
                <a:ea typeface="Arial"/>
                <a:cs typeface="Arial"/>
                <a:sym typeface="Arial"/>
              </a:rPr>
              <a:t> Mexico, Argentina, Honduras.</a:t>
            </a:r>
            <a:endParaRPr sz="1000" b="0" i="0" u="none" strike="noStrike" cap="none">
              <a:solidFill>
                <a:schemeClr val="dk1"/>
              </a:solidFill>
              <a:latin typeface="Arial"/>
              <a:ea typeface="Arial"/>
              <a:cs typeface="Arial"/>
              <a:sym typeface="Arial"/>
            </a:endParaRPr>
          </a:p>
        </p:txBody>
      </p:sp>
      <p:sp>
        <p:nvSpPr>
          <p:cNvPr id="291" name="Google Shape;291;p18"/>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6BABD5"/>
                </a:solidFill>
                <a:latin typeface="Twentieth Century"/>
                <a:ea typeface="Twentieth Century"/>
                <a:cs typeface="Twentieth Century"/>
                <a:sym typeface="Twentieth Century"/>
              </a:rPr>
              <a:t>Argentina, Brazil, Colombia, Chile, Dominican Republic, Ecuador, Honduras, Mexico, Paraguay, Venezuela</a:t>
            </a:r>
            <a:endParaRPr sz="1200" b="0" i="1" u="none" strike="noStrike" cap="none">
              <a:solidFill>
                <a:srgbClr val="6BABD5"/>
              </a:solidFill>
              <a:latin typeface="Twentieth Century"/>
              <a:ea typeface="Twentieth Century"/>
              <a:cs typeface="Twentieth Century"/>
              <a:sym typeface="Twentieth Century"/>
            </a:endParaRPr>
          </a:p>
        </p:txBody>
      </p:sp>
      <p:sp>
        <p:nvSpPr>
          <p:cNvPr id="292" name="Google Shape;292;p18"/>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2.c</a:t>
            </a:r>
            <a:endParaRPr sz="1400" b="1" i="0" u="none" strike="noStrike" cap="none">
              <a:solidFill>
                <a:srgbClr val="000000"/>
              </a:solidFill>
              <a:latin typeface="Arial"/>
              <a:ea typeface="Arial"/>
              <a:cs typeface="Arial"/>
              <a:sym typeface="Arial"/>
            </a:endParaRPr>
          </a:p>
        </p:txBody>
      </p:sp>
      <p:pic>
        <p:nvPicPr>
          <p:cNvPr id="293" name="Google Shape;293;p18"/>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294" name="Google Shape;294;p18"/>
          <p:cNvSpPr txBox="1"/>
          <p:nvPr/>
        </p:nvSpPr>
        <p:spPr>
          <a:xfrm>
            <a:off x="6093300" y="1204375"/>
            <a:ext cx="2748000" cy="352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Forced Eviction Policies</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Policy for tenure security:</a:t>
            </a:r>
            <a:r>
              <a:rPr lang="en-US" sz="1000" b="0" i="0" u="none" strike="noStrike" cap="none">
                <a:solidFill>
                  <a:schemeClr val="dk1"/>
                </a:solidFill>
                <a:latin typeface="Arial"/>
                <a:ea typeface="Arial"/>
                <a:cs typeface="Arial"/>
                <a:sym typeface="Arial"/>
              </a:rPr>
              <a:t> Honduras, Dominican Republic, Argentina, Colombia.</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Concentration of land ownership:</a:t>
            </a:r>
            <a:r>
              <a:rPr lang="en-US"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Arial"/>
                <a:ea typeface="Arial"/>
                <a:cs typeface="Arial"/>
                <a:sym typeface="Arial"/>
              </a:rPr>
              <a:t>Most countries present a Gini coefficient above 0.80. Most unequal countries are Colombia (despite its Gini coefficient of 0.88), Paraguay (0.93) and Chile (0.91).</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Gender gap in land ownership:</a:t>
            </a:r>
            <a:r>
              <a:rPr lang="en-US" sz="1000" b="0" i="0" u="none" strike="noStrike" cap="none">
                <a:solidFill>
                  <a:schemeClr val="dk1"/>
                </a:solidFill>
                <a:latin typeface="Arial"/>
                <a:ea typeface="Arial"/>
                <a:cs typeface="Arial"/>
                <a:sym typeface="Arial"/>
              </a:rPr>
              <a:t> In Latin America, women account for less than 12% of the population that benefits from agrarian reform processes.</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Indigenous peoples and land:</a:t>
            </a:r>
            <a:r>
              <a:rPr lang="en-US" sz="1000" b="0" i="0" u="none" strike="noStrike" cap="none">
                <a:solidFill>
                  <a:schemeClr val="dk1"/>
                </a:solidFill>
                <a:latin typeface="Arial"/>
                <a:ea typeface="Arial"/>
                <a:cs typeface="Arial"/>
                <a:sym typeface="Arial"/>
              </a:rPr>
              <a:t> It is estimated that 23% of Latin American lands are managed or are in the hands of indigenous peoples. COVID-19 has worsened the threats to their rights to the land.</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txBox="1"/>
          <p:nvPr/>
        </p:nvSpPr>
        <p:spPr>
          <a:xfrm>
            <a:off x="172125" y="11757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300" name="Google Shape;300;p19"/>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Latin America and the Caribbean: COVID-19 Measures</a:t>
            </a:r>
            <a:endParaRPr sz="2400">
              <a:solidFill>
                <a:srgbClr val="6BABD5"/>
              </a:solidFill>
            </a:endParaRPr>
          </a:p>
        </p:txBody>
      </p:sp>
      <p:sp>
        <p:nvSpPr>
          <p:cNvPr id="301" name="Google Shape;301;p19"/>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6BABD5"/>
                </a:solidFill>
                <a:latin typeface="Twentieth Century"/>
                <a:ea typeface="Twentieth Century"/>
                <a:cs typeface="Twentieth Century"/>
                <a:sym typeface="Twentieth Century"/>
              </a:rPr>
              <a:t>Argentina, Brazil, Colombia, Chile, Dominican Republic, Ecuador, Honduras, Mexico, Paraguay, Venezuela</a:t>
            </a:r>
            <a:endParaRPr sz="1200" b="0" i="1" u="none" strike="noStrike" cap="none">
              <a:solidFill>
                <a:srgbClr val="6BABD5"/>
              </a:solidFill>
              <a:latin typeface="Twentieth Century"/>
              <a:ea typeface="Twentieth Century"/>
              <a:cs typeface="Twentieth Century"/>
              <a:sym typeface="Twentieth Century"/>
            </a:endParaRPr>
          </a:p>
        </p:txBody>
      </p:sp>
      <p:sp>
        <p:nvSpPr>
          <p:cNvPr id="302" name="Google Shape;302;p19"/>
          <p:cNvSpPr txBox="1"/>
          <p:nvPr/>
        </p:nvSpPr>
        <p:spPr>
          <a:xfrm>
            <a:off x="329175" y="1304450"/>
            <a:ext cx="2675400" cy="273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Eviction Moratoria</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a:solidFill>
                <a:schemeClr val="dk1"/>
              </a:solidFill>
            </a:endParaRPr>
          </a:p>
          <a:p>
            <a:pPr marL="0" marR="0" lvl="0" indent="0" algn="just" rtl="0">
              <a:lnSpc>
                <a:spcPct val="115000"/>
              </a:lnSpc>
              <a:spcBef>
                <a:spcPts val="1200"/>
              </a:spcBef>
              <a:spcAft>
                <a:spcPts val="120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Argentina</a:t>
            </a:r>
            <a:r>
              <a:rPr lang="en-US" sz="1000" b="0" i="0" u="none" strike="noStrike" cap="none">
                <a:solidFill>
                  <a:schemeClr val="dk1"/>
                </a:solidFill>
                <a:latin typeface="Helvetica Neue"/>
                <a:ea typeface="Helvetica Neue"/>
                <a:cs typeface="Helvetica Neue"/>
                <a:sym typeface="Helvetica Neue"/>
              </a:rPr>
              <a:t> (until September 2020)</a:t>
            </a:r>
            <a:br>
              <a:rPr lang="en-US" sz="1000" b="0" i="0" u="none" strike="noStrike" cap="none">
                <a:solidFill>
                  <a:schemeClr val="dk1"/>
                </a:solidFill>
                <a:latin typeface="Helvetica Neue"/>
                <a:ea typeface="Helvetica Neue"/>
                <a:cs typeface="Helvetica Neue"/>
                <a:sym typeface="Helvetica Neue"/>
              </a:rPr>
            </a:br>
            <a:r>
              <a:rPr lang="en-US" sz="1000" b="1" i="0" u="none" strike="noStrike" cap="none">
                <a:solidFill>
                  <a:schemeClr val="dk1"/>
                </a:solidFill>
                <a:latin typeface="Helvetica Neue"/>
                <a:ea typeface="Helvetica Neue"/>
                <a:cs typeface="Helvetica Neue"/>
                <a:sym typeface="Helvetica Neue"/>
              </a:rPr>
              <a:t>Colombia</a:t>
            </a:r>
            <a:r>
              <a:rPr lang="en-US" sz="1000" b="0" i="0" u="none" strike="noStrike" cap="none">
                <a:solidFill>
                  <a:schemeClr val="dk1"/>
                </a:solidFill>
                <a:latin typeface="Helvetica Neue"/>
                <a:ea typeface="Helvetica Neue"/>
                <a:cs typeface="Helvetica Neue"/>
                <a:sym typeface="Helvetica Neue"/>
              </a:rPr>
              <a:t> (until June 2020)</a:t>
            </a:r>
            <a:br>
              <a:rPr lang="en-US" sz="1000" b="0" i="0" u="none" strike="noStrike" cap="none">
                <a:solidFill>
                  <a:schemeClr val="dk1"/>
                </a:solidFill>
                <a:latin typeface="Helvetica Neue"/>
                <a:ea typeface="Helvetica Neue"/>
                <a:cs typeface="Helvetica Neue"/>
                <a:sym typeface="Helvetica Neue"/>
              </a:rPr>
            </a:br>
            <a:r>
              <a:rPr lang="en-US" sz="1000" b="1" i="0" u="none" strike="noStrike" cap="none">
                <a:solidFill>
                  <a:schemeClr val="dk1"/>
                </a:solidFill>
                <a:latin typeface="Helvetica Neue"/>
                <a:ea typeface="Helvetica Neue"/>
                <a:cs typeface="Helvetica Neue"/>
                <a:sym typeface="Helvetica Neue"/>
              </a:rPr>
              <a:t>Paraguay</a:t>
            </a:r>
            <a:r>
              <a:rPr lang="en-US" sz="1000" b="0" i="0" u="none" strike="noStrike" cap="none">
                <a:solidFill>
                  <a:schemeClr val="dk1"/>
                </a:solidFill>
                <a:latin typeface="Helvetica Neue"/>
                <a:ea typeface="Helvetica Neue"/>
                <a:cs typeface="Helvetica Neue"/>
                <a:sym typeface="Helvetica Neue"/>
              </a:rPr>
              <a:t> (until June 2020)</a:t>
            </a:r>
            <a:br>
              <a:rPr lang="en-US" sz="1000" b="0" i="0" u="none" strike="noStrike" cap="none">
                <a:solidFill>
                  <a:schemeClr val="dk1"/>
                </a:solidFill>
                <a:latin typeface="Helvetica Neue"/>
                <a:ea typeface="Helvetica Neue"/>
                <a:cs typeface="Helvetica Neue"/>
                <a:sym typeface="Helvetica Neue"/>
              </a:rPr>
            </a:br>
            <a:r>
              <a:rPr lang="en-US" sz="1000" b="1" i="0" u="none" strike="noStrike" cap="none">
                <a:solidFill>
                  <a:schemeClr val="dk1"/>
                </a:solidFill>
                <a:latin typeface="Helvetica Neue"/>
                <a:ea typeface="Helvetica Neue"/>
                <a:cs typeface="Helvetica Neue"/>
                <a:sym typeface="Helvetica Neue"/>
              </a:rPr>
              <a:t>Venezuela</a:t>
            </a:r>
            <a:r>
              <a:rPr lang="en-US" sz="1000" b="0" i="0" u="none" strike="noStrike" cap="none">
                <a:solidFill>
                  <a:schemeClr val="dk1"/>
                </a:solidFill>
                <a:latin typeface="Helvetica Neue"/>
                <a:ea typeface="Helvetica Neue"/>
                <a:cs typeface="Helvetica Neue"/>
                <a:sym typeface="Helvetica Neue"/>
              </a:rPr>
              <a:t> (until September 2020)</a:t>
            </a:r>
            <a:br>
              <a:rPr lang="en-US" sz="1000" b="0" i="0" u="none" strike="noStrike" cap="none">
                <a:solidFill>
                  <a:schemeClr val="dk1"/>
                </a:solidFill>
                <a:latin typeface="Helvetica Neue"/>
                <a:ea typeface="Helvetica Neue"/>
                <a:cs typeface="Helvetica Neue"/>
                <a:sym typeface="Helvetica Neue"/>
              </a:rPr>
            </a:br>
            <a:br>
              <a:rPr lang="en-US" sz="1000" b="0" i="0" u="none" strike="noStrike" cap="none">
                <a:solidFill>
                  <a:schemeClr val="dk1"/>
                </a:solidFill>
                <a:latin typeface="Helvetica Neue"/>
                <a:ea typeface="Helvetica Neue"/>
                <a:cs typeface="Helvetica Neue"/>
                <a:sym typeface="Helvetica Neue"/>
              </a:rPr>
            </a:br>
            <a:r>
              <a:rPr lang="en-US" sz="1000" b="1" i="1" u="none" strike="noStrike" cap="none">
                <a:solidFill>
                  <a:schemeClr val="dk1"/>
                </a:solidFill>
                <a:latin typeface="Helvetica Neue"/>
                <a:ea typeface="Helvetica Neue"/>
                <a:cs typeface="Helvetica Neue"/>
                <a:sym typeface="Helvetica Neue"/>
              </a:rPr>
              <a:t>Outliers:</a:t>
            </a:r>
            <a:br>
              <a:rPr lang="en-US" sz="1000" b="0" i="0" u="none" strike="noStrike" cap="none">
                <a:solidFill>
                  <a:schemeClr val="dk1"/>
                </a:solidFill>
                <a:latin typeface="Helvetica Neue"/>
                <a:ea typeface="Helvetica Neue"/>
                <a:cs typeface="Helvetica Neue"/>
                <a:sym typeface="Helvetica Neue"/>
              </a:rPr>
            </a:br>
            <a:r>
              <a:rPr lang="en-US" sz="1000" b="1" i="0" u="none" strike="noStrike" cap="none">
                <a:solidFill>
                  <a:schemeClr val="dk1"/>
                </a:solidFill>
                <a:latin typeface="Helvetica Neue"/>
                <a:ea typeface="Helvetica Neue"/>
                <a:cs typeface="Helvetica Neue"/>
                <a:sym typeface="Helvetica Neue"/>
              </a:rPr>
              <a:t>Mexico</a:t>
            </a:r>
            <a:r>
              <a:rPr lang="en-US" sz="1000" b="0" i="0" u="none" strike="noStrike" cap="none">
                <a:solidFill>
                  <a:schemeClr val="dk1"/>
                </a:solidFill>
                <a:latin typeface="Helvetica Neue"/>
                <a:ea typeface="Helvetica Neue"/>
                <a:cs typeface="Helvetica Neue"/>
                <a:sym typeface="Helvetica Neue"/>
              </a:rPr>
              <a:t>: forcefully evicted 65 migration stations (3,759 people from Honduras and El Salvador) “to avoid new COVID cases”.</a:t>
            </a:r>
            <a:br>
              <a:rPr lang="en-US" sz="1000" b="0" i="0" u="none" strike="noStrike" cap="none">
                <a:solidFill>
                  <a:schemeClr val="dk1"/>
                </a:solidFill>
                <a:latin typeface="Helvetica Neue"/>
                <a:ea typeface="Helvetica Neue"/>
                <a:cs typeface="Helvetica Neue"/>
                <a:sym typeface="Helvetica Neue"/>
              </a:rPr>
            </a:br>
            <a:br>
              <a:rPr lang="en-US" sz="1000" b="0" i="0" u="none" strike="noStrike" cap="none">
                <a:solidFill>
                  <a:schemeClr val="dk1"/>
                </a:solidFill>
                <a:latin typeface="Helvetica Neue"/>
                <a:ea typeface="Helvetica Neue"/>
                <a:cs typeface="Helvetica Neue"/>
                <a:sym typeface="Helvetica Neue"/>
              </a:rPr>
            </a:br>
            <a:r>
              <a:rPr lang="en-US" sz="1000" b="1" i="0" u="none" strike="noStrike" cap="none">
                <a:solidFill>
                  <a:schemeClr val="dk1"/>
                </a:solidFill>
                <a:latin typeface="Helvetica Neue"/>
                <a:ea typeface="Helvetica Neue"/>
                <a:cs typeface="Helvetica Neue"/>
                <a:sym typeface="Helvetica Neue"/>
              </a:rPr>
              <a:t>Honduras</a:t>
            </a:r>
            <a:r>
              <a:rPr lang="en-US" sz="1000" b="0" i="0" u="none" strike="noStrike" cap="none">
                <a:solidFill>
                  <a:schemeClr val="dk1"/>
                </a:solidFill>
                <a:latin typeface="Helvetica Neue"/>
                <a:ea typeface="Helvetica Neue"/>
                <a:cs typeface="Helvetica Neue"/>
                <a:sym typeface="Helvetica Neue"/>
              </a:rPr>
              <a:t>: during COVID-19, the originary, </a:t>
            </a:r>
            <a:br>
              <a:rPr lang="en-US" sz="1000" b="0" i="0" u="none" strike="noStrike" cap="none">
                <a:solidFill>
                  <a:schemeClr val="dk1"/>
                </a:solidFill>
                <a:latin typeface="Helvetica Neue"/>
                <a:ea typeface="Helvetica Neue"/>
                <a:cs typeface="Helvetica Neue"/>
                <a:sym typeface="Helvetica Neue"/>
              </a:rPr>
            </a:br>
            <a:r>
              <a:rPr lang="en-US" sz="1000" b="0" i="0" u="none" strike="noStrike" cap="none">
                <a:solidFill>
                  <a:schemeClr val="dk1"/>
                </a:solidFill>
                <a:latin typeface="Helvetica Neue"/>
                <a:ea typeface="Helvetica Neue"/>
                <a:cs typeface="Helvetica Neue"/>
                <a:sym typeface="Helvetica Neue"/>
              </a:rPr>
              <a:t>rural and LGBT</a:t>
            </a:r>
            <a:r>
              <a:rPr lang="en-US" sz="1000">
                <a:solidFill>
                  <a:schemeClr val="dk1"/>
                </a:solidFill>
                <a:latin typeface="Helvetica Neue"/>
                <a:ea typeface="Helvetica Neue"/>
                <a:cs typeface="Helvetica Neue"/>
                <a:sym typeface="Helvetica Neue"/>
              </a:rPr>
              <a:t>QI</a:t>
            </a:r>
            <a:r>
              <a:rPr lang="en-US" sz="1000" b="0" i="0" u="none" strike="noStrike" cap="none">
                <a:solidFill>
                  <a:schemeClr val="dk1"/>
                </a:solidFill>
                <a:latin typeface="Helvetica Neue"/>
                <a:ea typeface="Helvetica Neue"/>
                <a:cs typeface="Helvetica Neue"/>
                <a:sym typeface="Helvetica Neue"/>
              </a:rPr>
              <a:t> populations are suffering </a:t>
            </a:r>
            <a:br>
              <a:rPr lang="en-US" sz="1000" b="0" i="0" u="none" strike="noStrike" cap="none">
                <a:solidFill>
                  <a:schemeClr val="dk1"/>
                </a:solidFill>
                <a:latin typeface="Helvetica Neue"/>
                <a:ea typeface="Helvetica Neue"/>
                <a:cs typeface="Helvetica Neue"/>
                <a:sym typeface="Helvetica Neue"/>
              </a:rPr>
            </a:br>
            <a:r>
              <a:rPr lang="en-US" sz="1000" b="0" i="0" u="none" strike="noStrike" cap="none">
                <a:solidFill>
                  <a:schemeClr val="dk1"/>
                </a:solidFill>
                <a:latin typeface="Helvetica Neue"/>
                <a:ea typeface="Helvetica Neue"/>
                <a:cs typeface="Helvetica Neue"/>
                <a:sym typeface="Helvetica Neue"/>
              </a:rPr>
              <a:t>from violent evictions.</a:t>
            </a:r>
            <a:br>
              <a:rPr lang="en-US" sz="1000">
                <a:solidFill>
                  <a:schemeClr val="dk1"/>
                </a:solidFill>
                <a:latin typeface="Helvetica Neue"/>
                <a:ea typeface="Helvetica Neue"/>
                <a:cs typeface="Helvetica Neue"/>
                <a:sym typeface="Helvetica Neue"/>
              </a:rPr>
            </a:br>
            <a:br>
              <a:rPr lang="en-US" sz="1000">
                <a:solidFill>
                  <a:schemeClr val="dk1"/>
                </a:solidFill>
                <a:latin typeface="Helvetica Neue"/>
                <a:ea typeface="Helvetica Neue"/>
                <a:cs typeface="Helvetica Neue"/>
                <a:sym typeface="Helvetica Neue"/>
              </a:rPr>
            </a:br>
            <a:r>
              <a:rPr lang="en-US" sz="1000" b="1" i="0" u="none" strike="noStrike" cap="none">
                <a:solidFill>
                  <a:schemeClr val="dk1"/>
                </a:solidFill>
                <a:latin typeface="Helvetica Neue"/>
                <a:ea typeface="Helvetica Neue"/>
                <a:cs typeface="Helvetica Neue"/>
                <a:sym typeface="Helvetica Neue"/>
              </a:rPr>
              <a:t>Bra</a:t>
            </a:r>
            <a:r>
              <a:rPr lang="en-US" sz="1000" b="1">
                <a:solidFill>
                  <a:schemeClr val="dk1"/>
                </a:solidFill>
                <a:latin typeface="Helvetica Neue"/>
                <a:ea typeface="Helvetica Neue"/>
                <a:cs typeface="Helvetica Neue"/>
                <a:sym typeface="Helvetica Neue"/>
              </a:rPr>
              <a:t>z</a:t>
            </a:r>
            <a:r>
              <a:rPr lang="en-US" sz="1000" b="1" i="0" u="none" strike="noStrike" cap="none">
                <a:solidFill>
                  <a:schemeClr val="dk1"/>
                </a:solidFill>
                <a:latin typeface="Helvetica Neue"/>
                <a:ea typeface="Helvetica Neue"/>
                <a:cs typeface="Helvetica Neue"/>
                <a:sym typeface="Helvetica Neue"/>
              </a:rPr>
              <a:t>il:</a:t>
            </a:r>
            <a:r>
              <a:rPr lang="en-US" sz="1000" b="0" i="0" u="none" strike="noStrike" cap="none">
                <a:solidFill>
                  <a:schemeClr val="dk1"/>
                </a:solidFill>
                <a:latin typeface="Helvetica Neue"/>
                <a:ea typeface="Helvetica Neue"/>
                <a:cs typeface="Helvetica Neue"/>
                <a:sym typeface="Helvetica Neue"/>
              </a:rPr>
              <a:t> 2,000 people in the state of São Paulo were evicted during COVID-19.</a:t>
            </a:r>
            <a:endParaRPr sz="1000" b="0" i="0" u="none" strike="noStrike" cap="none">
              <a:solidFill>
                <a:schemeClr val="dk1"/>
              </a:solidFill>
              <a:latin typeface="Helvetica Neue"/>
              <a:ea typeface="Helvetica Neue"/>
              <a:cs typeface="Helvetica Neue"/>
              <a:sym typeface="Helvetica Neue"/>
            </a:endParaRPr>
          </a:p>
        </p:txBody>
      </p:sp>
      <p:sp>
        <p:nvSpPr>
          <p:cNvPr id="303" name="Google Shape;303;p19"/>
          <p:cNvSpPr txBox="1"/>
          <p:nvPr/>
        </p:nvSpPr>
        <p:spPr>
          <a:xfrm>
            <a:off x="3071600" y="1304450"/>
            <a:ext cx="2823600" cy="12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Freezing or deferral of mortgage/ rent prices/ housing payments</a:t>
            </a:r>
            <a:endParaRPr sz="1200" b="1"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120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Freezing of mortgage and rent prices: </a:t>
            </a:r>
            <a:r>
              <a:rPr lang="en-US" sz="1000" b="0" i="0" u="none" strike="noStrike" cap="none">
                <a:solidFill>
                  <a:schemeClr val="dk1"/>
                </a:solidFill>
                <a:latin typeface="Helvetica Neue"/>
                <a:ea typeface="Helvetica Neue"/>
                <a:cs typeface="Helvetica Neue"/>
                <a:sym typeface="Helvetica Neue"/>
              </a:rPr>
              <a:t>Argentina, Chile and Paraguay.</a:t>
            </a:r>
            <a:endParaRPr sz="1000" b="0" i="0" u="none" strike="noStrike" cap="none">
              <a:solidFill>
                <a:schemeClr val="dk1"/>
              </a:solidFill>
              <a:latin typeface="Helvetica Neue"/>
              <a:ea typeface="Helvetica Neue"/>
              <a:cs typeface="Helvetica Neue"/>
              <a:sym typeface="Helvetica Neue"/>
            </a:endParaRPr>
          </a:p>
        </p:txBody>
      </p:sp>
      <p:sp>
        <p:nvSpPr>
          <p:cNvPr id="304" name="Google Shape;304;p19"/>
          <p:cNvSpPr txBox="1"/>
          <p:nvPr/>
        </p:nvSpPr>
        <p:spPr>
          <a:xfrm>
            <a:off x="6090975" y="1304450"/>
            <a:ext cx="2880900" cy="321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Provision for Housing</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200" b="1">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Provisions for people without adequate homes, women, medical staff and indigenous populations: </a:t>
            </a:r>
            <a:r>
              <a:rPr lang="en-US" sz="1000" b="0" i="0" u="none" strike="noStrike" cap="none">
                <a:solidFill>
                  <a:schemeClr val="dk1"/>
                </a:solidFill>
                <a:latin typeface="Helvetica Neue"/>
                <a:ea typeface="Helvetica Neue"/>
                <a:cs typeface="Helvetica Neue"/>
                <a:sym typeface="Helvetica Neue"/>
              </a:rPr>
              <a:t>Brazil, Paraguay, Chile, Ecuador and Mexico.</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1200"/>
              </a:spcBef>
              <a:spcAft>
                <a:spcPts val="120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Chile</a:t>
            </a:r>
            <a:r>
              <a:rPr lang="en-US" sz="1000" b="0" i="0" u="none" strike="noStrike" cap="none">
                <a:solidFill>
                  <a:schemeClr val="dk1"/>
                </a:solidFill>
                <a:latin typeface="Helvetica Neue"/>
                <a:ea typeface="Helvetica Neue"/>
                <a:cs typeface="Helvetica Neue"/>
                <a:sym typeface="Helvetica Neue"/>
              </a:rPr>
              <a:t>'s </a:t>
            </a:r>
            <a:r>
              <a:rPr lang="en-US" sz="1000" b="0" i="1" u="none" strike="noStrike" cap="none">
                <a:solidFill>
                  <a:schemeClr val="dk1"/>
                </a:solidFill>
                <a:latin typeface="Helvetica Neue"/>
                <a:ea typeface="Helvetica Neue"/>
                <a:cs typeface="Helvetica Neue"/>
                <a:sym typeface="Helvetica Neue"/>
              </a:rPr>
              <a:t>Residencias Temporarias</a:t>
            </a:r>
            <a:r>
              <a:rPr lang="en-US" sz="1000" b="0" i="0" u="none" strike="noStrike" cap="none">
                <a:solidFill>
                  <a:schemeClr val="dk1"/>
                </a:solidFill>
                <a:latin typeface="Helvetica Neue"/>
                <a:ea typeface="Helvetica Neue"/>
                <a:cs typeface="Helvetica Neue"/>
                <a:sym typeface="Helvetica Neue"/>
              </a:rPr>
              <a:t> (Temporary Residences): temporary house people who tested positive for COVID-19, and who cannot self-isolate at home; and </a:t>
            </a:r>
            <a:r>
              <a:rPr lang="en-US" sz="1000" b="0" i="1" u="none" strike="noStrike" cap="none">
                <a:solidFill>
                  <a:schemeClr val="dk1"/>
                </a:solidFill>
                <a:latin typeface="Helvetica Neue"/>
                <a:ea typeface="Helvetica Neue"/>
                <a:cs typeface="Helvetica Neue"/>
                <a:sym typeface="Helvetica Neue"/>
              </a:rPr>
              <a:t>Albergue Protege Calle</a:t>
            </a:r>
            <a:r>
              <a:rPr lang="en-US" sz="1000" b="0" i="0" u="none" strike="noStrike" cap="none">
                <a:solidFill>
                  <a:schemeClr val="dk1"/>
                </a:solidFill>
                <a:latin typeface="Helvetica Neue"/>
                <a:ea typeface="Helvetica Neue"/>
                <a:cs typeface="Helvetica Neue"/>
                <a:sym typeface="Helvetica Neue"/>
              </a:rPr>
              <a:t> COVID-19 serves as shelters for those who don't have homes.</a:t>
            </a:r>
            <a:endParaRPr sz="1000" b="0" i="0" u="none" strike="noStrike" cap="none">
              <a:solidFill>
                <a:schemeClr val="dk1"/>
              </a:solidFill>
              <a:latin typeface="Helvetica Neue"/>
              <a:ea typeface="Helvetica Neue"/>
              <a:cs typeface="Helvetica Neue"/>
              <a:sym typeface="Helvetica Neue"/>
            </a:endParaRPr>
          </a:p>
        </p:txBody>
      </p:sp>
      <p:sp>
        <p:nvSpPr>
          <p:cNvPr id="305" name="Google Shape;305;p19"/>
          <p:cNvSpPr txBox="1"/>
          <p:nvPr/>
        </p:nvSpPr>
        <p:spPr>
          <a:xfrm>
            <a:off x="2873525" y="11757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306" name="Google Shape;306;p19"/>
          <p:cNvSpPr txBox="1"/>
          <p:nvPr/>
        </p:nvSpPr>
        <p:spPr>
          <a:xfrm>
            <a:off x="5895300" y="11757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307" name="Google Shape;307;p19"/>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2.c</a:t>
            </a:r>
            <a:endParaRPr sz="1400" b="1" i="0" u="none" strike="noStrike" cap="none">
              <a:solidFill>
                <a:srgbClr val="000000"/>
              </a:solidFill>
              <a:latin typeface="Arial"/>
              <a:ea typeface="Arial"/>
              <a:cs typeface="Arial"/>
              <a:sym typeface="Arial"/>
            </a:endParaRPr>
          </a:p>
        </p:txBody>
      </p:sp>
      <p:pic>
        <p:nvPicPr>
          <p:cNvPr id="308" name="Google Shape;308;p19"/>
          <p:cNvPicPr preferRelativeResize="0"/>
          <p:nvPr/>
        </p:nvPicPr>
        <p:blipFill rotWithShape="1">
          <a:blip r:embed="rId3">
            <a:alphaModFix/>
          </a:blip>
          <a:srcRect/>
          <a:stretch/>
        </p:blipFill>
        <p:spPr>
          <a:xfrm>
            <a:off x="8096250" y="47625"/>
            <a:ext cx="990600" cy="243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BABD5"/>
                </a:solidFill>
                <a:latin typeface="Twentieth Century"/>
                <a:ea typeface="Twentieth Century"/>
                <a:cs typeface="Twentieth Century"/>
                <a:sym typeface="Twentieth Century"/>
              </a:rPr>
              <a:t>2</a:t>
            </a:r>
            <a:r>
              <a:rPr lang="en-US" sz="2400" b="1" i="0" u="none" strike="noStrike" cap="none">
                <a:solidFill>
                  <a:srgbClr val="6BABD5"/>
                </a:solidFill>
                <a:latin typeface="Twentieth Century"/>
                <a:ea typeface="Twentieth Century"/>
                <a:cs typeface="Twentieth Century"/>
                <a:sym typeface="Twentieth Century"/>
              </a:rPr>
              <a:t>.</a:t>
            </a:r>
            <a:r>
              <a:rPr lang="en-US" sz="2400" b="1">
                <a:solidFill>
                  <a:srgbClr val="6BABD5"/>
                </a:solidFill>
                <a:latin typeface="Twentieth Century"/>
                <a:ea typeface="Twentieth Century"/>
                <a:cs typeface="Twentieth Century"/>
                <a:sym typeface="Twentieth Century"/>
              </a:rPr>
              <a:t>c</a:t>
            </a:r>
            <a:endParaRPr sz="1400" b="1" i="0" u="none" strike="noStrike" cap="none">
              <a:solidFill>
                <a:srgbClr val="000000"/>
              </a:solidFill>
              <a:latin typeface="Arial"/>
              <a:ea typeface="Arial"/>
              <a:cs typeface="Arial"/>
              <a:sym typeface="Arial"/>
            </a:endParaRPr>
          </a:p>
        </p:txBody>
      </p:sp>
      <p:pic>
        <p:nvPicPr>
          <p:cNvPr id="314" name="Google Shape;314;p29"/>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315" name="Google Shape;315;p29"/>
          <p:cNvSpPr txBox="1"/>
          <p:nvPr/>
        </p:nvSpPr>
        <p:spPr>
          <a:xfrm>
            <a:off x="465300" y="974400"/>
            <a:ext cx="3951000" cy="32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898D6"/>
                </a:solidFill>
                <a:latin typeface="Helvetica Neue"/>
                <a:ea typeface="Helvetica Neue"/>
                <a:cs typeface="Helvetica Neue"/>
                <a:sym typeface="Helvetica Neue"/>
              </a:rPr>
              <a:t>Latin America &amp; the Caribbean</a:t>
            </a:r>
            <a:endParaRPr sz="1000" b="0" i="0" u="none" strike="noStrike" cap="none">
              <a:solidFill>
                <a:srgbClr val="1898D6"/>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500"/>
              <a:buFont typeface="Arial"/>
              <a:buNone/>
            </a:pPr>
            <a:endParaRPr sz="5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Improve land ownership:</a:t>
            </a:r>
            <a:r>
              <a:rPr lang="en-US" sz="1000" b="0" i="0" u="none" strike="noStrike" cap="none">
                <a:solidFill>
                  <a:schemeClr val="dk1"/>
                </a:solidFill>
                <a:latin typeface="Arial"/>
                <a:ea typeface="Arial"/>
                <a:cs typeface="Arial"/>
                <a:sym typeface="Arial"/>
              </a:rPr>
              <a:t> Community-based land trusts, which finance nonprofit organisations to build and manage housing developments on behalf of a community, could facilitate land ownership for lower-income populations.</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Increase tenure security:</a:t>
            </a:r>
            <a:r>
              <a:rPr lang="en-US" sz="1000" b="0" i="0" u="none" strike="noStrike" cap="none">
                <a:solidFill>
                  <a:schemeClr val="dk1"/>
                </a:solidFill>
                <a:latin typeface="Arial"/>
                <a:ea typeface="Arial"/>
                <a:cs typeface="Arial"/>
                <a:sym typeface="Arial"/>
              </a:rPr>
              <a:t> Measures that were implemented during COVID-19, including the flexibilization of rent payment and moratoria on eviction should be absorbed by the governments' laws as a permanent measure for vulnerable and lower-income populations.</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Short-term housing into long-term adequate housing:</a:t>
            </a:r>
            <a:r>
              <a:rPr lang="en-US" sz="1000" b="0" i="0" u="none" strike="noStrike" cap="none">
                <a:solidFill>
                  <a:schemeClr val="dk1"/>
                </a:solidFill>
                <a:latin typeface="Arial"/>
                <a:ea typeface="Arial"/>
                <a:cs typeface="Arial"/>
                <a:sym typeface="Arial"/>
              </a:rPr>
              <a:t> The extra space that was created for medical professionals, homeless, elderly and women should become long-term housing solutions that provide the vulnerable with adequate homes.</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Increase women’s access to funding or renting housing:</a:t>
            </a:r>
            <a:r>
              <a:rPr lang="en-US" sz="1000" b="0" i="0" u="none" strike="noStrike" cap="none">
                <a:solidFill>
                  <a:schemeClr val="dk1"/>
                </a:solidFill>
                <a:latin typeface="Arial"/>
                <a:ea typeface="Arial"/>
                <a:cs typeface="Arial"/>
                <a:sym typeface="Arial"/>
              </a:rPr>
              <a:t> By taxing people who earn more with higher rates and developing tax reforms, money could be invested in homes for vulnerable and lower-income women.</a:t>
            </a:r>
            <a:endParaRPr sz="1000" b="0" i="0" u="none" strike="noStrike" cap="none">
              <a:solidFill>
                <a:schemeClr val="dk1"/>
              </a:solidFill>
              <a:latin typeface="Arial"/>
              <a:ea typeface="Arial"/>
              <a:cs typeface="Arial"/>
              <a:sym typeface="Arial"/>
            </a:endParaRPr>
          </a:p>
        </p:txBody>
      </p:sp>
      <p:sp>
        <p:nvSpPr>
          <p:cNvPr id="316" name="Google Shape;316;p29"/>
          <p:cNvSpPr txBox="1"/>
          <p:nvPr/>
        </p:nvSpPr>
        <p:spPr>
          <a:xfrm>
            <a:off x="208725" y="1177875"/>
            <a:ext cx="330900" cy="320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317" name="Google Shape;317;p29"/>
          <p:cNvSpPr txBox="1"/>
          <p:nvPr/>
        </p:nvSpPr>
        <p:spPr>
          <a:xfrm>
            <a:off x="208725" y="20197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318" name="Google Shape;318;p29"/>
          <p:cNvSpPr txBox="1"/>
          <p:nvPr/>
        </p:nvSpPr>
        <p:spPr>
          <a:xfrm>
            <a:off x="208725" y="28446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319" name="Google Shape;319;p29"/>
          <p:cNvSpPr txBox="1"/>
          <p:nvPr/>
        </p:nvSpPr>
        <p:spPr>
          <a:xfrm>
            <a:off x="208725" y="38721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4</a:t>
            </a:r>
            <a:endParaRPr sz="1400" b="1" i="0" u="none" strike="noStrike" cap="none">
              <a:solidFill>
                <a:srgbClr val="000000"/>
              </a:solidFill>
              <a:latin typeface="Arial"/>
              <a:ea typeface="Arial"/>
              <a:cs typeface="Arial"/>
              <a:sym typeface="Arial"/>
            </a:endParaRPr>
          </a:p>
        </p:txBody>
      </p:sp>
      <p:sp>
        <p:nvSpPr>
          <p:cNvPr id="320" name="Google Shape;320;p29"/>
          <p:cNvSpPr txBox="1"/>
          <p:nvPr/>
        </p:nvSpPr>
        <p:spPr>
          <a:xfrm>
            <a:off x="4854475" y="10368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5</a:t>
            </a:r>
            <a:endParaRPr sz="1400" b="1" i="0" u="none" strike="noStrike" cap="none">
              <a:solidFill>
                <a:srgbClr val="000000"/>
              </a:solidFill>
              <a:latin typeface="Arial"/>
              <a:ea typeface="Arial"/>
              <a:cs typeface="Arial"/>
              <a:sym typeface="Arial"/>
            </a:endParaRPr>
          </a:p>
        </p:txBody>
      </p:sp>
      <p:sp>
        <p:nvSpPr>
          <p:cNvPr id="321" name="Google Shape;321;p29"/>
          <p:cNvSpPr txBox="1"/>
          <p:nvPr/>
        </p:nvSpPr>
        <p:spPr>
          <a:xfrm>
            <a:off x="5096375" y="974400"/>
            <a:ext cx="36297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Flexibility of planning:</a:t>
            </a:r>
            <a:r>
              <a:rPr lang="en-US" sz="1000" b="0" i="0" u="none" strike="noStrike" cap="none">
                <a:solidFill>
                  <a:schemeClr val="dk1"/>
                </a:solidFill>
                <a:latin typeface="Arial"/>
                <a:ea typeface="Arial"/>
                <a:cs typeface="Arial"/>
                <a:sym typeface="Arial"/>
              </a:rPr>
              <a:t> Develop a variety of housing options that serve different kinds of families structures (intergenerational, </a:t>
            </a:r>
            <a:r>
              <a:rPr lang="en-US" sz="1000">
                <a:solidFill>
                  <a:schemeClr val="dk1"/>
                </a:solidFill>
              </a:rPr>
              <a:t>non-binary</a:t>
            </a:r>
            <a:r>
              <a:rPr lang="en-US" sz="1000" b="0" i="0" u="none" strike="noStrike" cap="none">
                <a:solidFill>
                  <a:schemeClr val="dk1"/>
                </a:solidFill>
                <a:latin typeface="Arial"/>
                <a:ea typeface="Arial"/>
                <a:cs typeface="Arial"/>
                <a:sym typeface="Arial"/>
              </a:rPr>
              <a:t>, etc.)</a:t>
            </a:r>
            <a:r>
              <a:rPr lang="en-US" sz="1000">
                <a:solidFill>
                  <a:schemeClr val="dk1"/>
                </a:solidFill>
              </a:rPr>
              <a:t>.</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More rigorous approaches to implementation and fiscalization of sustainable building codes: </a:t>
            </a:r>
            <a:r>
              <a:rPr lang="en-US" sz="1000" b="0" i="0" u="none" strike="noStrike" cap="none">
                <a:solidFill>
                  <a:schemeClr val="dk1"/>
                </a:solidFill>
                <a:latin typeface="Arial"/>
                <a:ea typeface="Arial"/>
                <a:cs typeface="Arial"/>
                <a:sym typeface="Arial"/>
              </a:rPr>
              <a:t>While the frameworks might already be there, they are not being implemented to the full scale and capability. Rewards schemes and incentives are needed in order to mainstream sustainable development.</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Reform social-assistance schemes to extend beyond low-income households:</a:t>
            </a:r>
            <a:r>
              <a:rPr lang="en-US" sz="1000" b="0" i="0" u="none" strike="noStrike" cap="none">
                <a:solidFill>
                  <a:schemeClr val="dk1"/>
                </a:solidFill>
                <a:latin typeface="Arial"/>
                <a:ea typeface="Arial"/>
                <a:cs typeface="Arial"/>
                <a:sym typeface="Arial"/>
              </a:rPr>
              <a:t> To ensure that the “missing middle” will have access to housing.</a:t>
            </a: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Continue emergency income support for low-income households:</a:t>
            </a:r>
            <a:r>
              <a:rPr lang="en-US" sz="1000" b="0" i="0" u="none" strike="noStrike" cap="none">
                <a:solidFill>
                  <a:schemeClr val="dk1"/>
                </a:solidFill>
                <a:latin typeface="Arial"/>
                <a:ea typeface="Arial"/>
                <a:cs typeface="Arial"/>
                <a:sym typeface="Arial"/>
              </a:rPr>
              <a:t> So that workers and businesses operating in the informal economy can use steady income for land ownership.</a:t>
            </a:r>
            <a:endParaRPr sz="1000" b="0" i="0" u="none" strike="noStrike" cap="none">
              <a:solidFill>
                <a:schemeClr val="dk1"/>
              </a:solidFill>
              <a:latin typeface="Arial"/>
              <a:ea typeface="Arial"/>
              <a:cs typeface="Arial"/>
              <a:sym typeface="Arial"/>
            </a:endParaRPr>
          </a:p>
        </p:txBody>
      </p:sp>
      <p:sp>
        <p:nvSpPr>
          <p:cNvPr id="322" name="Google Shape;322;p29"/>
          <p:cNvSpPr txBox="1"/>
          <p:nvPr/>
        </p:nvSpPr>
        <p:spPr>
          <a:xfrm>
            <a:off x="4854475" y="18227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6</a:t>
            </a:r>
            <a:endParaRPr sz="1400" b="1" i="0" u="none" strike="noStrike" cap="none">
              <a:solidFill>
                <a:srgbClr val="000000"/>
              </a:solidFill>
              <a:latin typeface="Arial"/>
              <a:ea typeface="Arial"/>
              <a:cs typeface="Arial"/>
              <a:sym typeface="Arial"/>
            </a:endParaRPr>
          </a:p>
        </p:txBody>
      </p:sp>
      <p:sp>
        <p:nvSpPr>
          <p:cNvPr id="323" name="Google Shape;323;p29"/>
          <p:cNvSpPr txBox="1"/>
          <p:nvPr/>
        </p:nvSpPr>
        <p:spPr>
          <a:xfrm>
            <a:off x="4854475" y="29007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7</a:t>
            </a:r>
            <a:endParaRPr sz="1400" b="1" i="0" u="none" strike="noStrike" cap="none">
              <a:solidFill>
                <a:srgbClr val="000000"/>
              </a:solidFill>
              <a:latin typeface="Arial"/>
              <a:ea typeface="Arial"/>
              <a:cs typeface="Arial"/>
              <a:sym typeface="Arial"/>
            </a:endParaRPr>
          </a:p>
        </p:txBody>
      </p:sp>
      <p:sp>
        <p:nvSpPr>
          <p:cNvPr id="324" name="Google Shape;324;p29"/>
          <p:cNvSpPr txBox="1"/>
          <p:nvPr/>
        </p:nvSpPr>
        <p:spPr>
          <a:xfrm>
            <a:off x="4854475" y="36000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8</a:t>
            </a:r>
            <a:endParaRPr sz="1400" b="1" i="0" u="none" strike="noStrike" cap="none">
              <a:solidFill>
                <a:srgbClr val="000000"/>
              </a:solidFill>
              <a:latin typeface="Arial"/>
              <a:ea typeface="Arial"/>
              <a:cs typeface="Arial"/>
              <a:sym typeface="Arial"/>
            </a:endParaRPr>
          </a:p>
        </p:txBody>
      </p:sp>
      <p:sp>
        <p:nvSpPr>
          <p:cNvPr id="325" name="Google Shape;325;p29"/>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Latin America and the Caribbean: Policy Recommendations</a:t>
            </a:r>
            <a:endParaRPr sz="2400">
              <a:solidFill>
                <a:srgbClr val="6BABD5"/>
              </a:solidFill>
            </a:endParaRPr>
          </a:p>
        </p:txBody>
      </p:sp>
      <p:sp>
        <p:nvSpPr>
          <p:cNvPr id="326" name="Google Shape;326;p29"/>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6BABD5"/>
                </a:solidFill>
                <a:latin typeface="Twentieth Century"/>
                <a:ea typeface="Twentieth Century"/>
                <a:cs typeface="Twentieth Century"/>
                <a:sym typeface="Twentieth Century"/>
              </a:rPr>
              <a:t>Argentina, Brazil, Colombia, Chile, Dominican Republic, Ecuador, Honduras, Mexico, Paraguay, Venezuela</a:t>
            </a:r>
            <a:endParaRPr sz="1200" b="0" i="1" u="none" strike="noStrike" cap="none">
              <a:solidFill>
                <a:srgbClr val="6BABD5"/>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dirty="0">
                <a:solidFill>
                  <a:srgbClr val="6BABD5"/>
                </a:solidFill>
              </a:rPr>
              <a:t>Regional Overview: Middle East &amp; North Africa</a:t>
            </a:r>
            <a:endParaRPr sz="2400" dirty="0">
              <a:solidFill>
                <a:srgbClr val="6BABD5"/>
              </a:solidFill>
            </a:endParaRPr>
          </a:p>
        </p:txBody>
      </p:sp>
      <p:sp>
        <p:nvSpPr>
          <p:cNvPr id="332" name="Google Shape;332;p20"/>
          <p:cNvSpPr txBox="1"/>
          <p:nvPr/>
        </p:nvSpPr>
        <p:spPr>
          <a:xfrm>
            <a:off x="57149" y="753313"/>
            <a:ext cx="6510900" cy="22506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1200"/>
              </a:spcBef>
              <a:spcAft>
                <a:spcPts val="0"/>
              </a:spcAft>
              <a:buClr>
                <a:srgbClr val="000000"/>
              </a:buClr>
              <a:buSzPts val="1300"/>
              <a:buFont typeface="Helvetica Neue"/>
              <a:buChar char="●"/>
            </a:pPr>
            <a:r>
              <a:rPr lang="en-US" sz="1300" b="0" i="0" u="none" strike="noStrike" cap="none" dirty="0">
                <a:solidFill>
                  <a:srgbClr val="000000"/>
                </a:solidFill>
                <a:latin typeface="Helvetica Neue"/>
                <a:ea typeface="Helvetica Neue"/>
                <a:cs typeface="Helvetica Neue"/>
                <a:sym typeface="Helvetica Neue"/>
              </a:rPr>
              <a:t>Strain on economy and weak social programs effects most vulnerable:</a:t>
            </a:r>
            <a:br>
              <a:rPr lang="en-US" sz="1300" b="0" i="0" u="none" strike="noStrike" cap="none" dirty="0">
                <a:solidFill>
                  <a:srgbClr val="000000"/>
                </a:solidFill>
                <a:latin typeface="Helvetica Neue"/>
                <a:ea typeface="Helvetica Neue"/>
                <a:cs typeface="Helvetica Neue"/>
                <a:sym typeface="Helvetica Neue"/>
              </a:rPr>
            </a:br>
            <a:endParaRPr sz="1300" b="0" i="0" u="none" strike="noStrike" cap="none" dirty="0">
              <a:solidFill>
                <a:srgbClr val="000000"/>
              </a:solidFill>
              <a:latin typeface="Helvetica Neue"/>
              <a:ea typeface="Helvetica Neue"/>
              <a:cs typeface="Helvetica Neue"/>
              <a:sym typeface="Helvetica Neue"/>
            </a:endParaRPr>
          </a:p>
          <a:p>
            <a:pPr marL="457200" marR="0" lvl="0" indent="0" algn="l" rtl="0">
              <a:lnSpc>
                <a:spcPct val="115000"/>
              </a:lnSpc>
              <a:spcBef>
                <a:spcPts val="1200"/>
              </a:spcBef>
              <a:spcAft>
                <a:spcPts val="0"/>
              </a:spcAft>
              <a:buClr>
                <a:srgbClr val="000000"/>
              </a:buClr>
              <a:buSzPts val="1300"/>
              <a:buFont typeface="Arial"/>
              <a:buNone/>
            </a:pPr>
            <a:br>
              <a:rPr lang="en-US" sz="1300" b="0" i="0" u="none" strike="noStrike" cap="none" dirty="0">
                <a:solidFill>
                  <a:srgbClr val="000000"/>
                </a:solidFill>
                <a:latin typeface="Helvetica Neue"/>
                <a:ea typeface="Helvetica Neue"/>
                <a:cs typeface="Helvetica Neue"/>
                <a:sym typeface="Helvetica Neue"/>
              </a:rPr>
            </a:br>
            <a:br>
              <a:rPr lang="en-US" sz="1300" b="0" i="0" u="none" strike="noStrike" cap="none" dirty="0">
                <a:solidFill>
                  <a:srgbClr val="000000"/>
                </a:solidFill>
                <a:latin typeface="Helvetica Neue"/>
                <a:ea typeface="Helvetica Neue"/>
                <a:cs typeface="Helvetica Neue"/>
                <a:sym typeface="Helvetica Neue"/>
              </a:rPr>
            </a:br>
            <a:br>
              <a:rPr lang="en-US" sz="1300" b="0" i="0" u="none" strike="noStrike" cap="none" dirty="0">
                <a:solidFill>
                  <a:srgbClr val="000000"/>
                </a:solidFill>
                <a:latin typeface="Helvetica Neue"/>
                <a:ea typeface="Helvetica Neue"/>
                <a:cs typeface="Helvetica Neue"/>
                <a:sym typeface="Helvetica Neue"/>
              </a:rPr>
            </a:br>
            <a:endParaRPr sz="1300" b="0" i="0" u="none" strike="noStrike" cap="none" dirty="0">
              <a:solidFill>
                <a:srgbClr val="000000"/>
              </a:solidFill>
              <a:latin typeface="Helvetica Neue"/>
              <a:ea typeface="Helvetica Neue"/>
              <a:cs typeface="Helvetica Neue"/>
              <a:sym typeface="Helvetica Neue"/>
            </a:endParaRPr>
          </a:p>
          <a:p>
            <a:pPr marL="0" marR="0" lvl="0" indent="0" algn="l" rtl="0">
              <a:lnSpc>
                <a:spcPct val="115000"/>
              </a:lnSpc>
              <a:spcBef>
                <a:spcPts val="1200"/>
              </a:spcBef>
              <a:spcAft>
                <a:spcPts val="0"/>
              </a:spcAft>
              <a:buClr>
                <a:srgbClr val="000000"/>
              </a:buClr>
              <a:buSzPts val="1300"/>
              <a:buFont typeface="Arial"/>
              <a:buNone/>
            </a:pPr>
            <a:endParaRPr sz="1300" b="0" i="0" u="none" strike="noStrike" cap="none" dirty="0">
              <a:solidFill>
                <a:srgbClr val="000000"/>
              </a:solidFill>
              <a:latin typeface="Helvetica Neue"/>
              <a:ea typeface="Helvetica Neue"/>
              <a:cs typeface="Helvetica Neue"/>
              <a:sym typeface="Helvetica Neue"/>
            </a:endParaRPr>
          </a:p>
          <a:p>
            <a:pPr marL="0" marR="0" lvl="0" indent="0" algn="l" rtl="0">
              <a:lnSpc>
                <a:spcPct val="115000"/>
              </a:lnSpc>
              <a:spcBef>
                <a:spcPts val="1200"/>
              </a:spcBef>
              <a:spcAft>
                <a:spcPts val="0"/>
              </a:spcAft>
              <a:buClr>
                <a:schemeClr val="dk1"/>
              </a:buClr>
              <a:buSzPts val="1100"/>
              <a:buFont typeface="Arial"/>
              <a:buNone/>
            </a:pPr>
            <a:endParaRPr sz="1300" b="0" i="0" u="none" strike="noStrike" cap="none" dirty="0">
              <a:solidFill>
                <a:srgbClr val="000000"/>
              </a:solidFill>
              <a:latin typeface="Helvetica Neue"/>
              <a:ea typeface="Helvetica Neue"/>
              <a:cs typeface="Helvetica Neue"/>
              <a:sym typeface="Helvetica Neue"/>
            </a:endParaRPr>
          </a:p>
          <a:p>
            <a:pPr marL="457200" marR="0" lvl="0" indent="0" algn="l" rtl="0">
              <a:lnSpc>
                <a:spcPct val="115000"/>
              </a:lnSpc>
              <a:spcBef>
                <a:spcPts val="0"/>
              </a:spcBef>
              <a:spcAft>
                <a:spcPts val="0"/>
              </a:spcAft>
              <a:buClr>
                <a:srgbClr val="000000"/>
              </a:buClr>
              <a:buSzPts val="1300"/>
              <a:buFont typeface="Arial"/>
              <a:buNone/>
            </a:pPr>
            <a:endParaRPr sz="1300" b="0" i="0" u="none" strike="noStrike" cap="none" dirty="0">
              <a:solidFill>
                <a:srgbClr val="000000"/>
              </a:solidFill>
              <a:latin typeface="Helvetica Neue"/>
              <a:ea typeface="Helvetica Neue"/>
              <a:cs typeface="Helvetica Neue"/>
              <a:sym typeface="Helvetica Neue"/>
            </a:endParaRPr>
          </a:p>
        </p:txBody>
      </p:sp>
      <p:sp>
        <p:nvSpPr>
          <p:cNvPr id="333" name="Google Shape;333;p20"/>
          <p:cNvSpPr txBox="1"/>
          <p:nvPr/>
        </p:nvSpPr>
        <p:spPr>
          <a:xfrm>
            <a:off x="174600" y="3240725"/>
            <a:ext cx="1931700" cy="11679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Helvetica Neue"/>
                <a:ea typeface="Helvetica Neue"/>
                <a:cs typeface="Helvetica Neue"/>
                <a:sym typeface="Helvetica Neue"/>
              </a:rPr>
              <a:t>L</a:t>
            </a:r>
            <a:r>
              <a:rPr lang="en-US" sz="1000" b="1" dirty="0">
                <a:latin typeface="Helvetica Neue"/>
                <a:ea typeface="Helvetica Neue"/>
                <a:cs typeface="Helvetica Neue"/>
                <a:sym typeface="Helvetica Neue"/>
              </a:rPr>
              <a:t>AND EXCLUSION</a:t>
            </a:r>
            <a:r>
              <a:rPr lang="en-US" sz="1000" b="1" i="0" u="none" strike="noStrike" cap="none" dirty="0">
                <a:solidFill>
                  <a:srgbClr val="000000"/>
                </a:solidFill>
                <a:latin typeface="Helvetica Neue"/>
                <a:ea typeface="Helvetica Neue"/>
                <a:cs typeface="Helvetica Neue"/>
                <a:sym typeface="Helvetica Neue"/>
              </a:rPr>
              <a:t>: </a:t>
            </a:r>
            <a:endParaRPr sz="10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Helvetica Neue"/>
                <a:ea typeface="Helvetica Neue"/>
                <a:cs typeface="Helvetica Neue"/>
                <a:sym typeface="Helvetica Neue"/>
              </a:rPr>
              <a:t>Both spatial exclusion from striking wealth gap, Military-strategic planning, have placed risks on poor populations’ right to housing. </a:t>
            </a:r>
            <a:endParaRPr sz="1000" b="0" i="0" u="none" strike="noStrike" cap="none" dirty="0">
              <a:solidFill>
                <a:srgbClr val="000000"/>
              </a:solidFill>
              <a:latin typeface="Helvetica Neue"/>
              <a:ea typeface="Helvetica Neue"/>
              <a:cs typeface="Helvetica Neue"/>
              <a:sym typeface="Helvetica Neue"/>
            </a:endParaRPr>
          </a:p>
        </p:txBody>
      </p:sp>
      <p:sp>
        <p:nvSpPr>
          <p:cNvPr id="334" name="Google Shape;334;p20"/>
          <p:cNvSpPr txBox="1"/>
          <p:nvPr/>
        </p:nvSpPr>
        <p:spPr>
          <a:xfrm>
            <a:off x="174600" y="1423400"/>
            <a:ext cx="2040000" cy="179405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Helvetica Neue"/>
                <a:ea typeface="Helvetica Neue"/>
                <a:cs typeface="Helvetica Neue"/>
                <a:sym typeface="Helvetica Neue"/>
              </a:rPr>
              <a:t>GOVERNMENT HOUSING MEASURES: </a:t>
            </a:r>
            <a:endParaRPr sz="10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Helvetica Neue"/>
                <a:ea typeface="Helvetica Neue"/>
                <a:cs typeface="Helvetica Neue"/>
                <a:sym typeface="Helvetica Neue"/>
              </a:rPr>
              <a:t>Austerity through IMF loan conditions/ econ policy advice. </a:t>
            </a:r>
            <a:r>
              <a:rPr lang="en-US" sz="1000" dirty="0">
                <a:solidFill>
                  <a:schemeClr val="dk1"/>
                </a:solidFill>
                <a:latin typeface="Helvetica Neue"/>
                <a:ea typeface="Helvetica Neue"/>
                <a:cs typeface="Helvetica Neue"/>
                <a:sym typeface="Helvetica Neue"/>
              </a:rPr>
              <a:t>Strict preventative measures in Qatar and UAE. </a:t>
            </a:r>
            <a:r>
              <a:rPr lang="en-US" sz="1000" b="0" i="0" u="none" strike="noStrike" cap="none" dirty="0">
                <a:solidFill>
                  <a:srgbClr val="000000"/>
                </a:solidFill>
                <a:latin typeface="Helvetica Neue"/>
                <a:ea typeface="Helvetica Neue"/>
                <a:cs typeface="Helvetica Neue"/>
                <a:sym typeface="Helvetica Neue"/>
              </a:rPr>
              <a:t>Egypt </a:t>
            </a:r>
            <a:r>
              <a:rPr lang="en-US" sz="1000" dirty="0">
                <a:latin typeface="Helvetica Neue"/>
                <a:ea typeface="Helvetica Neue"/>
                <a:cs typeface="Helvetica Neue"/>
                <a:sym typeface="Helvetica Neue"/>
              </a:rPr>
              <a:t>avails</a:t>
            </a:r>
            <a:r>
              <a:rPr lang="en-US" sz="1000" b="0" i="0" u="none" strike="noStrike" cap="none" dirty="0">
                <a:solidFill>
                  <a:srgbClr val="000000"/>
                </a:solidFill>
                <a:latin typeface="Helvetica Neue"/>
                <a:ea typeface="Helvetica Neue"/>
                <a:cs typeface="Helvetica Neue"/>
                <a:sym typeface="Helvetica Neue"/>
              </a:rPr>
              <a:t> preventative measures to mitigate impact on women and children. </a:t>
            </a:r>
            <a:r>
              <a:rPr lang="en-US" sz="1000" dirty="0">
                <a:solidFill>
                  <a:schemeClr val="dk1"/>
                </a:solidFill>
                <a:latin typeface="Helvetica Neue"/>
                <a:ea typeface="Helvetica Neue"/>
                <a:cs typeface="Helvetica Neue"/>
                <a:sym typeface="Helvetica Neue"/>
              </a:rPr>
              <a:t>Limited cash transfers to refugees in Jordan and Lebanon fail to meet needs of households.</a:t>
            </a:r>
            <a:endParaRPr sz="1000" b="0" i="0" u="none" strike="noStrike" cap="none" dirty="0">
              <a:solidFill>
                <a:srgbClr val="000000"/>
              </a:solidFill>
              <a:latin typeface="Helvetica Neue"/>
              <a:ea typeface="Helvetica Neue"/>
              <a:cs typeface="Helvetica Neue"/>
              <a:sym typeface="Helvetica Neue"/>
            </a:endParaRPr>
          </a:p>
        </p:txBody>
      </p:sp>
      <p:sp>
        <p:nvSpPr>
          <p:cNvPr id="335" name="Google Shape;335;p20"/>
          <p:cNvSpPr txBox="1"/>
          <p:nvPr/>
        </p:nvSpPr>
        <p:spPr>
          <a:xfrm>
            <a:off x="2214600" y="1423400"/>
            <a:ext cx="2747014" cy="1173045"/>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Helvetica Neue"/>
                <a:ea typeface="Helvetica Neue"/>
                <a:cs typeface="Helvetica Neue"/>
                <a:sym typeface="Helvetica Neue"/>
              </a:rPr>
              <a:t>INFORMAL HOUSING:</a:t>
            </a:r>
            <a:endParaRPr sz="10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Helvetica Neue"/>
                <a:ea typeface="Helvetica Neue"/>
                <a:cs typeface="Helvetica Neue"/>
                <a:sym typeface="Helvetica Neue"/>
              </a:rPr>
              <a:t>Lack of social cohesion and protection linked with informality</a:t>
            </a:r>
            <a:r>
              <a:rPr lang="en-US" sz="1000" dirty="0">
                <a:latin typeface="Helvetica Neue"/>
                <a:ea typeface="Helvetica Neue"/>
                <a:cs typeface="Helvetica Neue"/>
                <a:sym typeface="Helvetica Neue"/>
              </a:rPr>
              <a:t>. 90% of Saudi Arabian </a:t>
            </a:r>
            <a:r>
              <a:rPr lang="en-US" sz="1000" b="0" i="0" u="none" strike="noStrike" cap="none" dirty="0">
                <a:solidFill>
                  <a:srgbClr val="000000"/>
                </a:solidFill>
                <a:latin typeface="Helvetica Neue"/>
                <a:ea typeface="Helvetica Neue"/>
                <a:cs typeface="Helvetica Neue"/>
                <a:sym typeface="Helvetica Neue"/>
              </a:rPr>
              <a:t>workers as migrants cannot access or demand labor rights. 63% in Morocco, 71% in Lebanon. Many in informality throughout the area are left out of social protection measures. 1/3 of unemployed are women. </a:t>
            </a:r>
            <a:r>
              <a:rPr lang="en-US" sz="1000" dirty="0">
                <a:latin typeface="Helvetica Neue"/>
                <a:ea typeface="Helvetica Neue"/>
                <a:cs typeface="Helvetica Neue"/>
                <a:sym typeface="Helvetica Neue"/>
              </a:rPr>
              <a:t>H</a:t>
            </a:r>
            <a:r>
              <a:rPr lang="en-US" sz="1000" b="0" i="0" u="none" strike="noStrike" cap="none" dirty="0">
                <a:solidFill>
                  <a:srgbClr val="000000"/>
                </a:solidFill>
                <a:latin typeface="Helvetica Neue"/>
                <a:ea typeface="Helvetica Neue"/>
                <a:cs typeface="Helvetica Neue"/>
                <a:sym typeface="Helvetica Neue"/>
              </a:rPr>
              <a:t>ighest youth unemployment globally 27</a:t>
            </a:r>
            <a:r>
              <a:rPr lang="en-US" sz="1000" b="0" i="0" u="none" strike="noStrike" cap="none" dirty="0">
                <a:solidFill>
                  <a:schemeClr val="dk1"/>
                </a:solidFill>
                <a:latin typeface="Helvetica Neue"/>
                <a:ea typeface="Helvetica Neue"/>
                <a:cs typeface="Helvetica Neue"/>
                <a:sym typeface="Helvetica Neue"/>
              </a:rPr>
              <a:t>%.</a:t>
            </a:r>
            <a:endParaRPr sz="1000" b="0" i="0" u="none" strike="noStrike" cap="none" dirty="0">
              <a:solidFill>
                <a:srgbClr val="000000"/>
              </a:solidFill>
              <a:latin typeface="Helvetica Neue"/>
              <a:ea typeface="Helvetica Neue"/>
              <a:cs typeface="Helvetica Neue"/>
              <a:sym typeface="Helvetica Neue"/>
            </a:endParaRPr>
          </a:p>
        </p:txBody>
      </p:sp>
      <p:sp>
        <p:nvSpPr>
          <p:cNvPr id="336" name="Google Shape;336;p20"/>
          <p:cNvSpPr txBox="1"/>
          <p:nvPr/>
        </p:nvSpPr>
        <p:spPr>
          <a:xfrm>
            <a:off x="2208297" y="2809982"/>
            <a:ext cx="2567400" cy="13437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0000"/>
                </a:solidFill>
                <a:latin typeface="Helvetica Neue"/>
                <a:ea typeface="Helvetica Neue"/>
                <a:cs typeface="Helvetica Neue"/>
                <a:sym typeface="Helvetica Neue"/>
              </a:rPr>
              <a:t>HOUSING DEVELOPMENT </a:t>
            </a:r>
            <a:r>
              <a:rPr lang="en-US" sz="1000" b="1" i="0" u="none" strike="noStrike" cap="none" dirty="0">
                <a:solidFill>
                  <a:schemeClr val="dk1"/>
                </a:solidFill>
                <a:latin typeface="Helvetica Neue"/>
                <a:ea typeface="Helvetica Neue"/>
                <a:cs typeface="Helvetica Neue"/>
                <a:sym typeface="Helvetica Neue"/>
              </a:rPr>
              <a:t>GAPS</a:t>
            </a:r>
            <a:r>
              <a:rPr lang="en-US" sz="1000" b="1" i="0" u="none" strike="noStrike" cap="none" dirty="0">
                <a:solidFill>
                  <a:srgbClr val="000000"/>
                </a:solidFill>
                <a:latin typeface="Helvetica Neue"/>
                <a:ea typeface="Helvetica Neue"/>
                <a:cs typeface="Helvetica Neue"/>
                <a:sym typeface="Helvetica Neue"/>
              </a:rPr>
              <a:t>:</a:t>
            </a:r>
            <a:endParaRPr sz="1000" b="1"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Arial"/>
                <a:ea typeface="Arial"/>
                <a:cs typeface="Arial"/>
                <a:sym typeface="Arial"/>
              </a:rPr>
              <a:t>UAE leads in </a:t>
            </a:r>
            <a:r>
              <a:rPr lang="en-US" sz="1000" dirty="0">
                <a:solidFill>
                  <a:schemeClr val="dk1"/>
                </a:solidFill>
              </a:rPr>
              <a:t>testing</a:t>
            </a:r>
            <a:r>
              <a:rPr lang="en-US" sz="1000" b="0" i="0" u="none" strike="noStrike" cap="none" dirty="0">
                <a:solidFill>
                  <a:schemeClr val="dk1"/>
                </a:solidFill>
                <a:latin typeface="Arial"/>
                <a:ea typeface="Arial"/>
                <a:cs typeface="Arial"/>
                <a:sym typeface="Arial"/>
              </a:rPr>
              <a:t> COVID, aims to diversify from energy sector, pressuring MENA states like South Sudan which remains severely underdeveloped: scarce plumbing and paved roads. Only 2% of population have electricity.</a:t>
            </a:r>
            <a:endParaRPr sz="1000" b="0" i="0" u="none" strike="noStrike" cap="none" dirty="0">
              <a:solidFill>
                <a:srgbClr val="000000"/>
              </a:solidFill>
              <a:latin typeface="Helvetica Neue"/>
              <a:ea typeface="Helvetica Neue"/>
              <a:cs typeface="Helvetica Neue"/>
              <a:sym typeface="Helvetica Neue"/>
            </a:endParaRPr>
          </a:p>
        </p:txBody>
      </p:sp>
      <p:sp>
        <p:nvSpPr>
          <p:cNvPr id="337" name="Google Shape;337;p20"/>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1" u="none" strike="noStrike" cap="none" dirty="0">
                <a:solidFill>
                  <a:srgbClr val="6BABD5"/>
                </a:solidFill>
                <a:latin typeface="Twentieth Century"/>
                <a:ea typeface="Twentieth Century"/>
                <a:cs typeface="Twentieth Century"/>
                <a:sym typeface="Twentieth Century"/>
              </a:rPr>
              <a:t>Jordan, Egypt, Saudi Arabia, Morocco, Tunisia, UAE, Lebanon, Iraq, Sudan, Qatar</a:t>
            </a:r>
            <a:endParaRPr sz="1200" b="0" i="1"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dirty="0">
              <a:solidFill>
                <a:srgbClr val="6BABD5"/>
              </a:solidFill>
              <a:latin typeface="Twentieth Century"/>
              <a:ea typeface="Twentieth Century"/>
              <a:cs typeface="Twentieth Century"/>
              <a:sym typeface="Twentieth Century"/>
            </a:endParaRPr>
          </a:p>
        </p:txBody>
      </p:sp>
      <p:sp>
        <p:nvSpPr>
          <p:cNvPr id="338" name="Google Shape;338;p20"/>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2.d</a:t>
            </a:r>
            <a:endParaRPr sz="1400" b="1" i="0" u="none" strike="noStrike" cap="none">
              <a:solidFill>
                <a:srgbClr val="000000"/>
              </a:solidFill>
              <a:latin typeface="Arial"/>
              <a:ea typeface="Arial"/>
              <a:cs typeface="Arial"/>
              <a:sym typeface="Arial"/>
            </a:endParaRPr>
          </a:p>
        </p:txBody>
      </p:sp>
      <p:pic>
        <p:nvPicPr>
          <p:cNvPr id="339" name="Google Shape;339;p20"/>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340" name="Google Shape;340;p20"/>
          <p:cNvSpPr txBox="1"/>
          <p:nvPr/>
        </p:nvSpPr>
        <p:spPr>
          <a:xfrm>
            <a:off x="1928061" y="4059616"/>
            <a:ext cx="6284100" cy="8004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000000"/>
              </a:buClr>
              <a:buSzPts val="1000"/>
              <a:buFont typeface="Helvetica Neue"/>
              <a:buChar char="●"/>
            </a:pPr>
            <a:r>
              <a:rPr lang="en-US" sz="1000" b="1" i="0" u="none" strike="noStrike" cap="none" dirty="0">
                <a:solidFill>
                  <a:srgbClr val="000000"/>
                </a:solidFill>
                <a:highlight>
                  <a:schemeClr val="lt1"/>
                </a:highlight>
                <a:latin typeface="Helvetica Neue"/>
                <a:ea typeface="Helvetica Neue"/>
                <a:cs typeface="Helvetica Neue"/>
                <a:sym typeface="Helvetica Neue"/>
              </a:rPr>
              <a:t>Top 10% richest of the population owns 64% of the wealth. Financially motivated spatial exclusion causing need for affordable housing</a:t>
            </a:r>
            <a:endParaRPr lang="en-US" sz="1000" b="1" dirty="0">
              <a:highlight>
                <a:schemeClr val="lt1"/>
              </a:highlight>
              <a:latin typeface="Helvetica Neue"/>
              <a:ea typeface="Helvetica Neue"/>
              <a:cs typeface="Helvetica Neue"/>
              <a:sym typeface="Helvetica Neue"/>
            </a:endParaRPr>
          </a:p>
          <a:p>
            <a:pPr marL="457200" marR="0" lvl="0" indent="-292100" algn="l" rtl="0">
              <a:lnSpc>
                <a:spcPct val="100000"/>
              </a:lnSpc>
              <a:spcBef>
                <a:spcPts val="0"/>
              </a:spcBef>
              <a:spcAft>
                <a:spcPts val="0"/>
              </a:spcAft>
              <a:buClr>
                <a:srgbClr val="000000"/>
              </a:buClr>
              <a:buSzPts val="1000"/>
              <a:buFont typeface="Helvetica Neue"/>
              <a:buChar char="●"/>
            </a:pPr>
            <a:r>
              <a:rPr lang="en-US" sz="1000" b="1" i="0" u="none" strike="noStrike" cap="none" dirty="0">
                <a:solidFill>
                  <a:srgbClr val="000000"/>
                </a:solidFill>
                <a:highlight>
                  <a:schemeClr val="lt1"/>
                </a:highlight>
                <a:latin typeface="Helvetica Neue"/>
                <a:ea typeface="Helvetica Neue"/>
                <a:cs typeface="Helvetica Neue"/>
                <a:sym typeface="Helvetica Neue"/>
              </a:rPr>
              <a:t>High concentration of informal Housing</a:t>
            </a:r>
          </a:p>
          <a:p>
            <a:pPr marL="457200" marR="0" lvl="0" indent="-292100" algn="l" rtl="0">
              <a:lnSpc>
                <a:spcPct val="100000"/>
              </a:lnSpc>
              <a:spcBef>
                <a:spcPts val="0"/>
              </a:spcBef>
              <a:spcAft>
                <a:spcPts val="0"/>
              </a:spcAft>
              <a:buClr>
                <a:srgbClr val="000000"/>
              </a:buClr>
              <a:buSzPts val="1000"/>
              <a:buFont typeface="Helvetica Neue"/>
              <a:buChar char="●"/>
            </a:pPr>
            <a:r>
              <a:rPr lang="en-US" sz="1000" b="1" dirty="0">
                <a:highlight>
                  <a:schemeClr val="lt1"/>
                </a:highlight>
                <a:latin typeface="Helvetica Neue"/>
                <a:ea typeface="Helvetica Neue"/>
                <a:cs typeface="Helvetica Neue"/>
                <a:sym typeface="Helvetica Neue"/>
              </a:rPr>
              <a:t>Regressive Emergency Redistributive Measures </a:t>
            </a:r>
            <a:endParaRPr sz="1000" b="1" i="0" u="none" strike="noStrike" cap="none" dirty="0">
              <a:solidFill>
                <a:srgbClr val="000000"/>
              </a:solidFill>
              <a:highlight>
                <a:schemeClr val="lt1"/>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dirty="0">
              <a:solidFill>
                <a:srgbClr val="000000"/>
              </a:solidFill>
              <a:highlight>
                <a:schemeClr val="lt1"/>
              </a:highlight>
              <a:latin typeface="Helvetica Neue"/>
              <a:ea typeface="Helvetica Neue"/>
              <a:cs typeface="Helvetica Neue"/>
              <a:sym typeface="Helvetica Neue"/>
            </a:endParaRPr>
          </a:p>
        </p:txBody>
      </p:sp>
      <p:pic>
        <p:nvPicPr>
          <p:cNvPr id="341" name="Google Shape;341;p20"/>
          <p:cNvPicPr preferRelativeResize="0"/>
          <p:nvPr/>
        </p:nvPicPr>
        <p:blipFill rotWithShape="1">
          <a:blip r:embed="rId4">
            <a:alphaModFix/>
          </a:blip>
          <a:srcRect/>
          <a:stretch/>
        </p:blipFill>
        <p:spPr>
          <a:xfrm>
            <a:off x="4890300" y="1502450"/>
            <a:ext cx="4196551" cy="2455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1"/>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2.d</a:t>
            </a:r>
            <a:endParaRPr sz="1400" b="1" i="0" u="none" strike="noStrike" cap="none">
              <a:solidFill>
                <a:srgbClr val="000000"/>
              </a:solidFill>
              <a:latin typeface="Arial"/>
              <a:ea typeface="Arial"/>
              <a:cs typeface="Arial"/>
              <a:sym typeface="Arial"/>
            </a:endParaRPr>
          </a:p>
        </p:txBody>
      </p:sp>
      <p:sp>
        <p:nvSpPr>
          <p:cNvPr id="347" name="Google Shape;347;p21"/>
          <p:cNvSpPr txBox="1"/>
          <p:nvPr/>
        </p:nvSpPr>
        <p:spPr>
          <a:xfrm>
            <a:off x="290975" y="1208200"/>
            <a:ext cx="2982600" cy="334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dirty="0"/>
              <a:t>Housing Policies</a:t>
            </a:r>
            <a:endParaRPr sz="1200" b="1" i="0" u="none" strike="noStrike" cap="none" dirty="0"/>
          </a:p>
          <a:p>
            <a:pPr marL="0" marR="0" lvl="0" indent="0" algn="ctr" rtl="0">
              <a:lnSpc>
                <a:spcPct val="100000"/>
              </a:lnSpc>
              <a:spcBef>
                <a:spcPts val="0"/>
              </a:spcBef>
              <a:spcAft>
                <a:spcPts val="0"/>
              </a:spcAft>
              <a:buClr>
                <a:schemeClr val="dk1"/>
              </a:buClr>
              <a:buSzPts val="1100"/>
              <a:buFont typeface="Arial"/>
              <a:buNone/>
            </a:pPr>
            <a:endParaRPr sz="1000" i="0" u="none" strike="noStrike" cap="none" dirty="0"/>
          </a:p>
          <a:p>
            <a:pPr marL="0" marR="0" lvl="0" indent="0" algn="ctr" rtl="0">
              <a:lnSpc>
                <a:spcPct val="100000"/>
              </a:lnSpc>
              <a:spcBef>
                <a:spcPts val="0"/>
              </a:spcBef>
              <a:spcAft>
                <a:spcPts val="0"/>
              </a:spcAft>
              <a:buClr>
                <a:schemeClr val="dk1"/>
              </a:buClr>
              <a:buSzPts val="1100"/>
              <a:buFont typeface="Arial"/>
              <a:buNone/>
            </a:pPr>
            <a:r>
              <a:rPr lang="en-US" sz="1000" i="0" u="none" strike="noStrike" cap="none" dirty="0"/>
              <a:t>Policies in MENA feature protecting women and children and creating sustainable connections to the private sector:</a:t>
            </a:r>
            <a:endParaRPr sz="1000" i="0" u="none" strike="noStrike" cap="none" dirty="0"/>
          </a:p>
          <a:p>
            <a:pPr marL="0" marR="0" lvl="0" indent="0" algn="just" rtl="0">
              <a:lnSpc>
                <a:spcPct val="100000"/>
              </a:lnSpc>
              <a:spcBef>
                <a:spcPts val="0"/>
              </a:spcBef>
              <a:spcAft>
                <a:spcPts val="0"/>
              </a:spcAft>
              <a:buClr>
                <a:schemeClr val="dk1"/>
              </a:buClr>
              <a:buSzPts val="1100"/>
              <a:buFont typeface="Arial"/>
              <a:buNone/>
            </a:pPr>
            <a:endParaRPr sz="1000" i="0" u="none" strike="noStrike" cap="none" dirty="0"/>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t>Morocco</a:t>
            </a:r>
            <a:r>
              <a:rPr lang="en-US" sz="1000" i="0" u="none" strike="noStrike" cap="none" dirty="0"/>
              <a:t> - </a:t>
            </a:r>
            <a:r>
              <a:rPr lang="en-US" sz="1000" i="0" u="none" strike="noStrike" cap="none" dirty="0">
                <a:highlight>
                  <a:srgbClr val="FFFFFF"/>
                </a:highlight>
              </a:rPr>
              <a:t>2017 House of Representatives passed a renting and leasing law. In 2018, Moroccan executive power made a map with plans to revive the housing sector, in an economic downturn.</a:t>
            </a:r>
            <a:endParaRPr sz="1000" i="0" u="none" strike="noStrike" cap="none" dirty="0">
              <a:highlight>
                <a:srgbClr val="FFFFFF"/>
              </a:highlight>
            </a:endParaRPr>
          </a:p>
          <a:p>
            <a:pPr marL="0" marR="0" lvl="0" indent="0" algn="just" rtl="0">
              <a:lnSpc>
                <a:spcPct val="100000"/>
              </a:lnSpc>
              <a:spcBef>
                <a:spcPts val="0"/>
              </a:spcBef>
              <a:spcAft>
                <a:spcPts val="0"/>
              </a:spcAft>
              <a:buClr>
                <a:schemeClr val="dk1"/>
              </a:buClr>
              <a:buSzPts val="1100"/>
              <a:buFont typeface="Arial"/>
              <a:buNone/>
            </a:pPr>
            <a:endParaRPr sz="1000" i="0" u="none" strike="noStrike" cap="none" dirty="0">
              <a:highlight>
                <a:srgbClr val="FFFFFF"/>
              </a:highlight>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t>Egypt</a:t>
            </a:r>
            <a:r>
              <a:rPr lang="en-US" sz="1000" i="0" u="none" strike="noStrike" cap="none" dirty="0"/>
              <a:t> - </a:t>
            </a:r>
            <a:r>
              <a:rPr lang="en-US" sz="1000" i="0" u="none" strike="noStrike" cap="none" dirty="0">
                <a:highlight>
                  <a:srgbClr val="FFFFFF"/>
                </a:highlight>
              </a:rPr>
              <a:t>President Sisi has launched large affordable housing project in the capital Cairo, which include health units, nurseries and social buildings.</a:t>
            </a:r>
            <a:endParaRPr sz="1000" i="0" u="none" strike="noStrike" cap="none" dirty="0"/>
          </a:p>
          <a:p>
            <a:pPr marL="0" marR="0" lvl="0" indent="0" algn="just" rtl="0">
              <a:lnSpc>
                <a:spcPct val="100000"/>
              </a:lnSpc>
              <a:spcBef>
                <a:spcPts val="0"/>
              </a:spcBef>
              <a:spcAft>
                <a:spcPts val="0"/>
              </a:spcAft>
              <a:buClr>
                <a:schemeClr val="dk1"/>
              </a:buClr>
              <a:buSzPts val="1100"/>
              <a:buFont typeface="Arial"/>
              <a:buNone/>
            </a:pPr>
            <a:endParaRPr sz="1000" i="0" u="none" strike="noStrike" cap="none" dirty="0"/>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t>Tunisia</a:t>
            </a:r>
            <a:r>
              <a:rPr lang="en-US" sz="1000" i="0" u="none" strike="noStrike" cap="none" dirty="0"/>
              <a:t> - </a:t>
            </a:r>
            <a:r>
              <a:rPr lang="en-US" sz="1000" i="0" u="none" strike="noStrike" cap="none" dirty="0">
                <a:highlight>
                  <a:srgbClr val="FFFFFF"/>
                </a:highlight>
              </a:rPr>
              <a:t>2017, First </a:t>
            </a:r>
            <a:r>
              <a:rPr lang="en-US" sz="1000" i="0" u="none" strike="noStrike" cap="none" dirty="0">
                <a:highlight>
                  <a:schemeClr val="lt1"/>
                </a:highlight>
              </a:rPr>
              <a:t>Tunisian</a:t>
            </a:r>
            <a:r>
              <a:rPr lang="en-US" sz="1000" dirty="0">
                <a:highlight>
                  <a:schemeClr val="lt1"/>
                </a:highlight>
              </a:rPr>
              <a:t> </a:t>
            </a:r>
            <a:r>
              <a:rPr lang="en-US" sz="1000" i="0" u="none" strike="noStrike" cap="none" dirty="0">
                <a:highlight>
                  <a:srgbClr val="FFFFFF"/>
                </a:highlight>
              </a:rPr>
              <a:t>Housing </a:t>
            </a:r>
            <a:r>
              <a:rPr lang="en-US" sz="1000" i="0" u="none" strike="noStrike" cap="none" dirty="0" err="1">
                <a:highlight>
                  <a:srgbClr val="FFFFFF"/>
                </a:highlight>
              </a:rPr>
              <a:t>Programme</a:t>
            </a:r>
            <a:r>
              <a:rPr lang="en-US" sz="1000" i="0" u="none" strike="noStrike" cap="none" dirty="0">
                <a:highlight>
                  <a:srgbClr val="FFFFFF"/>
                </a:highlight>
              </a:rPr>
              <a:t> with $80M, targeting middle income households wanting to buy 1st home.</a:t>
            </a:r>
            <a:endParaRPr sz="1000" i="0" u="none" strike="noStrike" cap="none" dirty="0"/>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p>
        </p:txBody>
      </p:sp>
      <p:sp>
        <p:nvSpPr>
          <p:cNvPr id="348" name="Google Shape;348;p21"/>
          <p:cNvSpPr txBox="1"/>
          <p:nvPr/>
        </p:nvSpPr>
        <p:spPr>
          <a:xfrm>
            <a:off x="5968275" y="2195500"/>
            <a:ext cx="3803100" cy="44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349" name="Google Shape;349;p21"/>
          <p:cNvSpPr txBox="1"/>
          <p:nvPr/>
        </p:nvSpPr>
        <p:spPr>
          <a:xfrm>
            <a:off x="6102025" y="1208200"/>
            <a:ext cx="2650800" cy="311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dirty="0">
                <a:solidFill>
                  <a:schemeClr val="dk1"/>
                </a:solidFill>
              </a:rPr>
              <a:t>Sustainable Building Codes</a:t>
            </a:r>
            <a:endParaRPr sz="1200" b="1" i="0" u="none" strike="noStrike" cap="none" dirty="0">
              <a:solidFill>
                <a:schemeClr val="dk1"/>
              </a:solidFill>
            </a:endParaRPr>
          </a:p>
          <a:p>
            <a:pPr marL="0" marR="0" lvl="0" indent="0" algn="ctr" rtl="0">
              <a:lnSpc>
                <a:spcPct val="100000"/>
              </a:lnSpc>
              <a:spcBef>
                <a:spcPts val="0"/>
              </a:spcBef>
              <a:spcAft>
                <a:spcPts val="0"/>
              </a:spcAft>
              <a:buClr>
                <a:schemeClr val="dk1"/>
              </a:buClr>
              <a:buSzPts val="1100"/>
              <a:buFont typeface="Arial"/>
              <a:buNone/>
            </a:pPr>
            <a:endParaRPr sz="1000" i="0" u="none" strike="noStrike" cap="none" dirty="0">
              <a:solidFill>
                <a:schemeClr val="dk1"/>
              </a:solidFill>
            </a:endParaRPr>
          </a:p>
          <a:p>
            <a:pPr marL="0" marR="0" lvl="0" indent="0" algn="ctr" rtl="0">
              <a:lnSpc>
                <a:spcPct val="100000"/>
              </a:lnSpc>
              <a:spcBef>
                <a:spcPts val="0"/>
              </a:spcBef>
              <a:spcAft>
                <a:spcPts val="0"/>
              </a:spcAft>
              <a:buClr>
                <a:schemeClr val="dk1"/>
              </a:buClr>
              <a:buSzPts val="1100"/>
              <a:buFont typeface="Arial"/>
              <a:buNone/>
            </a:pPr>
            <a:r>
              <a:rPr lang="en-US" sz="1000" dirty="0">
                <a:solidFill>
                  <a:schemeClr val="dk1"/>
                </a:solidFill>
              </a:rPr>
              <a:t>Green building codes in MENA have largely imitated western criteria and guidelines more specific to region is needed:</a:t>
            </a:r>
            <a:endParaRPr sz="1000" i="0" u="none" strike="noStrike" cap="none" dirty="0">
              <a:solidFill>
                <a:schemeClr val="dk1"/>
              </a:solidFill>
            </a:endParaRPr>
          </a:p>
          <a:p>
            <a:pPr marL="0" marR="0" lvl="0" indent="0" algn="ctr" rtl="0">
              <a:lnSpc>
                <a:spcPct val="100000"/>
              </a:lnSpc>
              <a:spcBef>
                <a:spcPts val="0"/>
              </a:spcBef>
              <a:spcAft>
                <a:spcPts val="0"/>
              </a:spcAft>
              <a:buClr>
                <a:schemeClr val="dk1"/>
              </a:buClr>
              <a:buSzPts val="1100"/>
              <a:buFont typeface="Arial"/>
              <a:buNone/>
            </a:pPr>
            <a:endParaRPr sz="1000" i="0" u="none" strike="noStrike" cap="none" dirty="0">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solidFill>
                  <a:schemeClr val="dk1"/>
                </a:solidFill>
              </a:rPr>
              <a:t>Sudan: </a:t>
            </a:r>
            <a:r>
              <a:rPr lang="en-US" sz="1000" i="0" u="none" strike="noStrike" cap="none" dirty="0">
                <a:solidFill>
                  <a:srgbClr val="000000"/>
                </a:solidFill>
                <a:highlight>
                  <a:srgbClr val="FFFFFF"/>
                </a:highlight>
              </a:rPr>
              <a:t>Sudan inaugurated its first </a:t>
            </a:r>
            <a:r>
              <a:rPr lang="en-US" sz="1000" i="0" u="none" strike="noStrike" cap="none" dirty="0">
                <a:solidFill>
                  <a:srgbClr val="000000"/>
                </a:solidFill>
                <a:highlight>
                  <a:srgbClr val="FFFFFF"/>
                </a:highlight>
                <a:uFill>
                  <a:noFill/>
                </a:uFill>
                <a:hlinkClick r:id="rId3"/>
              </a:rPr>
              <a:t>Sustainable Building Council</a:t>
            </a:r>
            <a:r>
              <a:rPr lang="en-US" sz="1000" i="0" u="none" strike="noStrike" cap="none" dirty="0">
                <a:solidFill>
                  <a:srgbClr val="000000"/>
                </a:solidFill>
                <a:highlight>
                  <a:srgbClr val="FFFFFF"/>
                </a:highlight>
              </a:rPr>
              <a:t> in April of 2018. </a:t>
            </a:r>
            <a:endParaRPr sz="1000" i="0" u="none" strike="noStrike" cap="none" dirty="0">
              <a:solidFill>
                <a:srgbClr val="000000"/>
              </a:solidFill>
            </a:endParaRPr>
          </a:p>
          <a:p>
            <a:pPr marL="0" marR="0" lvl="0" indent="0" algn="just" rtl="0">
              <a:lnSpc>
                <a:spcPct val="100000"/>
              </a:lnSpc>
              <a:spcBef>
                <a:spcPts val="0"/>
              </a:spcBef>
              <a:spcAft>
                <a:spcPts val="0"/>
              </a:spcAft>
              <a:buClr>
                <a:schemeClr val="dk1"/>
              </a:buClr>
              <a:buSzPts val="1100"/>
              <a:buFont typeface="Arial"/>
              <a:buNone/>
            </a:pPr>
            <a:endParaRPr sz="1000" i="0" u="none" strike="noStrike" cap="none" dirty="0">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solidFill>
                  <a:schemeClr val="dk1"/>
                </a:solidFill>
              </a:rPr>
              <a:t>Qatar:</a:t>
            </a:r>
            <a:r>
              <a:rPr lang="en-US" sz="1000" i="0" u="none" strike="noStrike" cap="none" dirty="0">
                <a:solidFill>
                  <a:schemeClr val="dk1"/>
                </a:solidFill>
              </a:rPr>
              <a:t> In 2018, </a:t>
            </a:r>
            <a:r>
              <a:rPr lang="en-US" sz="1000" dirty="0">
                <a:solidFill>
                  <a:schemeClr val="dk1"/>
                </a:solidFill>
              </a:rPr>
              <a:t>the </a:t>
            </a:r>
            <a:r>
              <a:rPr lang="en-US" sz="1000" i="0" u="none" strike="noStrike" cap="none" dirty="0">
                <a:solidFill>
                  <a:srgbClr val="000000"/>
                </a:solidFill>
                <a:highlight>
                  <a:srgbClr val="FFFFFF"/>
                </a:highlight>
              </a:rPr>
              <a:t>Ministry of Municipality and Environment (MME) released the sixth edition of Qatar Construction Specifications (QCS).</a:t>
            </a:r>
            <a:endParaRPr sz="1000" i="0" u="none" strike="noStrike" cap="none" dirty="0">
              <a:solidFill>
                <a:srgbClr val="000000"/>
              </a:solidFill>
            </a:endParaRPr>
          </a:p>
          <a:p>
            <a:pPr marL="0" marR="0" lvl="0" indent="0" algn="just" rtl="0">
              <a:lnSpc>
                <a:spcPct val="100000"/>
              </a:lnSpc>
              <a:spcBef>
                <a:spcPts val="0"/>
              </a:spcBef>
              <a:spcAft>
                <a:spcPts val="0"/>
              </a:spcAft>
              <a:buClr>
                <a:schemeClr val="dk1"/>
              </a:buClr>
              <a:buSzPts val="1100"/>
              <a:buFont typeface="Arial"/>
              <a:buNone/>
            </a:pPr>
            <a:endParaRPr sz="1000" i="0" u="none" strike="noStrike" cap="none" dirty="0">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en-US" sz="1000" b="1" dirty="0">
                <a:solidFill>
                  <a:schemeClr val="dk1"/>
                </a:solidFill>
              </a:rPr>
              <a:t>Saudi Arabia</a:t>
            </a:r>
            <a:r>
              <a:rPr lang="en-US" sz="1000" b="1" i="0" u="none" strike="noStrike" cap="none" dirty="0">
                <a:solidFill>
                  <a:schemeClr val="dk1"/>
                </a:solidFill>
              </a:rPr>
              <a:t>:</a:t>
            </a:r>
            <a:r>
              <a:rPr lang="en-US" sz="1000" i="0" u="none" strike="noStrike" cap="none" dirty="0">
                <a:solidFill>
                  <a:schemeClr val="dk1"/>
                </a:solidFill>
              </a:rPr>
              <a:t> In 2017, </a:t>
            </a:r>
            <a:r>
              <a:rPr lang="en-US" sz="1000" dirty="0">
                <a:highlight>
                  <a:srgbClr val="FFFFFF"/>
                </a:highlight>
              </a:rPr>
              <a:t>The Saudi Green Building Forum (SGBF) became the newest member of USGBC’s LEED International Roundtable, after building 1st LEED Platinum single family home.</a:t>
            </a:r>
            <a:endParaRPr sz="1000" i="0" u="none" strike="noStrike" cap="none" dirty="0">
              <a:highlight>
                <a:srgbClr val="FFFFFF"/>
              </a:highlight>
            </a:endParaRPr>
          </a:p>
        </p:txBody>
      </p:sp>
      <p:pic>
        <p:nvPicPr>
          <p:cNvPr id="350" name="Google Shape;350;p21"/>
          <p:cNvPicPr preferRelativeResize="0"/>
          <p:nvPr/>
        </p:nvPicPr>
        <p:blipFill rotWithShape="1">
          <a:blip r:embed="rId4">
            <a:alphaModFix/>
          </a:blip>
          <a:srcRect/>
          <a:stretch/>
        </p:blipFill>
        <p:spPr>
          <a:xfrm>
            <a:off x="8096250" y="47625"/>
            <a:ext cx="990600" cy="243325"/>
          </a:xfrm>
          <a:prstGeom prst="rect">
            <a:avLst/>
          </a:prstGeom>
          <a:noFill/>
          <a:ln>
            <a:noFill/>
          </a:ln>
        </p:spPr>
      </p:pic>
      <p:sp>
        <p:nvSpPr>
          <p:cNvPr id="351" name="Google Shape;351;p21"/>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Middle East and North Africa: Housing Panorama</a:t>
            </a:r>
            <a:endParaRPr sz="2400">
              <a:solidFill>
                <a:srgbClr val="6BABD5"/>
              </a:solidFill>
            </a:endParaRPr>
          </a:p>
        </p:txBody>
      </p:sp>
      <p:sp>
        <p:nvSpPr>
          <p:cNvPr id="352" name="Google Shape;352;p21"/>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6BABD5"/>
                </a:solidFill>
                <a:latin typeface="Twentieth Century"/>
                <a:ea typeface="Twentieth Century"/>
                <a:cs typeface="Twentieth Century"/>
                <a:sym typeface="Twentieth Century"/>
              </a:rPr>
              <a:t>Jordan, Egypt, Saudi Arabia, Morocco, Tunisia, UAE, Lebanon, Iraq, Sudan, Qatar</a:t>
            </a:r>
            <a:endParaRPr sz="1200" b="0" i="1" u="none" strike="noStrike" cap="none">
              <a:solidFill>
                <a:srgbClr val="6BABD5"/>
              </a:solidFill>
              <a:latin typeface="Twentieth Century"/>
              <a:ea typeface="Twentieth Century"/>
              <a:cs typeface="Twentieth Century"/>
              <a:sym typeface="Twentieth Century"/>
            </a:endParaRPr>
          </a:p>
        </p:txBody>
      </p:sp>
      <p:sp>
        <p:nvSpPr>
          <p:cNvPr id="353" name="Google Shape;353;p21"/>
          <p:cNvSpPr txBox="1"/>
          <p:nvPr/>
        </p:nvSpPr>
        <p:spPr>
          <a:xfrm>
            <a:off x="3471000" y="1214200"/>
            <a:ext cx="2433600" cy="318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t>Forced Evictions</a:t>
            </a:r>
            <a:endParaRPr sz="1200" b="1" i="0" u="none" strike="noStrike" cap="none" dirty="0"/>
          </a:p>
          <a:p>
            <a:pPr marL="0" marR="0" lvl="0" indent="0" algn="l" rtl="0">
              <a:lnSpc>
                <a:spcPct val="100000"/>
              </a:lnSpc>
              <a:spcBef>
                <a:spcPts val="0"/>
              </a:spcBef>
              <a:spcAft>
                <a:spcPts val="0"/>
              </a:spcAft>
              <a:buClr>
                <a:srgbClr val="000000"/>
              </a:buClr>
              <a:buSzPts val="1000"/>
              <a:buFont typeface="Arial"/>
              <a:buNone/>
            </a:pPr>
            <a:endParaRPr sz="1200" b="1" dirty="0"/>
          </a:p>
          <a:p>
            <a:pPr marL="0" marR="0" lvl="0" indent="0" algn="ctr" rtl="0">
              <a:lnSpc>
                <a:spcPct val="100000"/>
              </a:lnSpc>
              <a:spcBef>
                <a:spcPts val="0"/>
              </a:spcBef>
              <a:spcAft>
                <a:spcPts val="0"/>
              </a:spcAft>
              <a:buClr>
                <a:srgbClr val="000000"/>
              </a:buClr>
              <a:buSzPts val="1000"/>
              <a:buFont typeface="Arial"/>
              <a:buNone/>
            </a:pPr>
            <a:r>
              <a:rPr lang="en-US" sz="1000" i="0" u="none" strike="noStrike" cap="none" dirty="0"/>
              <a:t>Forced evictions </a:t>
            </a:r>
            <a:r>
              <a:rPr lang="en-US" sz="1000" dirty="0"/>
              <a:t>are </a:t>
            </a:r>
            <a:r>
              <a:rPr lang="en-US" sz="1000" i="0" u="none" strike="noStrike" cap="none" dirty="0"/>
              <a:t>major threat to individuals who are </a:t>
            </a:r>
            <a:r>
              <a:rPr lang="en-US" sz="1000" dirty="0"/>
              <a:t>in</a:t>
            </a:r>
            <a:r>
              <a:rPr lang="en-US" sz="1000" i="0" u="none" strike="noStrike" cap="none" dirty="0"/>
              <a:t>formally settled</a:t>
            </a:r>
            <a:r>
              <a:rPr lang="en-US" sz="1000" dirty="0"/>
              <a:t>. </a:t>
            </a:r>
            <a:r>
              <a:rPr lang="en-US" sz="1000" i="0" u="none" strike="noStrike" cap="none" dirty="0"/>
              <a:t>Civi</a:t>
            </a:r>
            <a:r>
              <a:rPr lang="en-US" sz="1000" dirty="0"/>
              <a:t>lians</a:t>
            </a:r>
            <a:r>
              <a:rPr lang="en-US" sz="1000" i="0" u="none" strike="noStrike" cap="none" dirty="0"/>
              <a:t> track regional voluntary guid</a:t>
            </a:r>
            <a:r>
              <a:rPr lang="en-US" sz="1000" dirty="0"/>
              <a:t>elines around tenure:</a:t>
            </a:r>
            <a:endParaRPr sz="1000" i="0" u="none" strike="noStrike" cap="none" dirty="0"/>
          </a:p>
          <a:p>
            <a:pPr marL="0" marR="0" lvl="0" indent="0" algn="just" rtl="0">
              <a:lnSpc>
                <a:spcPct val="100000"/>
              </a:lnSpc>
              <a:spcBef>
                <a:spcPts val="0"/>
              </a:spcBef>
              <a:spcAft>
                <a:spcPts val="0"/>
              </a:spcAft>
              <a:buClr>
                <a:srgbClr val="000000"/>
              </a:buClr>
              <a:buSzPts val="1000"/>
              <a:buFont typeface="Arial"/>
              <a:buNone/>
            </a:pPr>
            <a:endParaRPr sz="1000" dirty="0"/>
          </a:p>
          <a:p>
            <a:pPr marL="0" marR="0" lvl="0" indent="0" algn="just" rtl="0">
              <a:lnSpc>
                <a:spcPct val="100000"/>
              </a:lnSpc>
              <a:spcBef>
                <a:spcPts val="0"/>
              </a:spcBef>
              <a:spcAft>
                <a:spcPts val="0"/>
              </a:spcAft>
              <a:buClr>
                <a:srgbClr val="000000"/>
              </a:buClr>
              <a:buSzPts val="1000"/>
              <a:buFont typeface="Arial"/>
              <a:buNone/>
            </a:pPr>
            <a:r>
              <a:rPr lang="en-US" sz="1000" b="1" dirty="0"/>
              <a:t>Sudan</a:t>
            </a:r>
            <a:r>
              <a:rPr lang="en-US" sz="1000" dirty="0"/>
              <a:t> - evictions represent a constant risk for many communities internally displaced people (IDPs) living in abandoned or unused buildings</a:t>
            </a:r>
            <a:endParaRPr sz="1000" i="0" u="none" strike="noStrike" cap="none" dirty="0"/>
          </a:p>
          <a:p>
            <a:pPr marL="0" marR="0" lvl="0" indent="0" algn="just" rtl="0">
              <a:lnSpc>
                <a:spcPct val="100000"/>
              </a:lnSpc>
              <a:spcBef>
                <a:spcPts val="0"/>
              </a:spcBef>
              <a:spcAft>
                <a:spcPts val="0"/>
              </a:spcAft>
              <a:buClr>
                <a:srgbClr val="000000"/>
              </a:buClr>
              <a:buSzPts val="1000"/>
              <a:buFont typeface="Arial"/>
              <a:buNone/>
            </a:pPr>
            <a:endParaRPr sz="1000" i="0" u="none" strike="noStrike" cap="none" dirty="0"/>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dirty="0"/>
              <a:t>Lebanon </a:t>
            </a:r>
            <a:r>
              <a:rPr lang="en-US" sz="1000" i="0" u="none" strike="noStrike" cap="none" dirty="0"/>
              <a:t>- In April 2020, lack of secure tenure leads to forced evictions. They are justified by security concerns and remain a serious issue for Syrian refugees.</a:t>
            </a:r>
            <a:endParaRPr sz="1000" i="0" u="none" strike="noStrike" cap="none" dirty="0"/>
          </a:p>
          <a:p>
            <a:pPr marL="0" marR="0" lvl="0" indent="0" algn="just" rtl="0">
              <a:lnSpc>
                <a:spcPct val="100000"/>
              </a:lnSpc>
              <a:spcBef>
                <a:spcPts val="0"/>
              </a:spcBef>
              <a:spcAft>
                <a:spcPts val="0"/>
              </a:spcAft>
              <a:buClr>
                <a:srgbClr val="000000"/>
              </a:buClr>
              <a:buSzPts val="1000"/>
              <a:buFont typeface="Arial"/>
              <a:buNone/>
            </a:pPr>
            <a:r>
              <a:rPr lang="en-US" sz="1000" b="1" dirty="0"/>
              <a:t>Iraq - </a:t>
            </a:r>
            <a:r>
              <a:rPr lang="en-US" sz="1000" dirty="0">
                <a:highlight>
                  <a:srgbClr val="FFFFFF"/>
                </a:highlight>
              </a:rPr>
              <a:t>Risk of evictions for IDPs, due to loss of employment, and insecure tenure.</a:t>
            </a:r>
            <a:endParaRPr sz="1000" b="1" dirty="0"/>
          </a:p>
          <a:p>
            <a:pPr marL="0" marR="0" lvl="0" indent="0" algn="l" rtl="0">
              <a:lnSpc>
                <a:spcPct val="115000"/>
              </a:lnSpc>
              <a:spcBef>
                <a:spcPts val="0"/>
              </a:spcBef>
              <a:spcAft>
                <a:spcPts val="0"/>
              </a:spcAft>
              <a:buClr>
                <a:srgbClr val="000000"/>
              </a:buClr>
              <a:buSzPts val="1000"/>
              <a:buFont typeface="Arial"/>
              <a:buNone/>
            </a:pPr>
            <a:endParaRPr sz="1000" i="0" u="none" strike="noStrike" cap="none" dirty="0"/>
          </a:p>
          <a:p>
            <a:pPr marL="0" marR="0" lvl="0" indent="0" algn="l" rtl="0">
              <a:lnSpc>
                <a:spcPct val="115000"/>
              </a:lnSpc>
              <a:spcBef>
                <a:spcPts val="0"/>
              </a:spcBef>
              <a:spcAft>
                <a:spcPts val="0"/>
              </a:spcAft>
              <a:buClr>
                <a:srgbClr val="000000"/>
              </a:buClr>
              <a:buSzPts val="1000"/>
              <a:buFont typeface="Arial"/>
              <a:buNone/>
            </a:pPr>
            <a:endParaRPr sz="1000" i="0" u="none" strike="noStrike" cap="none" dirty="0"/>
          </a:p>
          <a:p>
            <a:pPr marL="457200" marR="0" lvl="0" indent="0" algn="l" rtl="0">
              <a:lnSpc>
                <a:spcPct val="115000"/>
              </a:lnSpc>
              <a:spcBef>
                <a:spcPts val="0"/>
              </a:spcBef>
              <a:spcAft>
                <a:spcPts val="0"/>
              </a:spcAft>
              <a:buClr>
                <a:srgbClr val="000000"/>
              </a:buClr>
              <a:buSzPts val="1000"/>
              <a:buFont typeface="Arial"/>
              <a:buNone/>
            </a:pPr>
            <a:endParaRPr sz="1000" i="0" u="none" strike="noStrike" cap="none" dirty="0"/>
          </a:p>
          <a:p>
            <a:pPr marL="0" marR="0" lvl="0" indent="0" algn="l" rtl="0">
              <a:lnSpc>
                <a:spcPct val="100000"/>
              </a:lnSpc>
              <a:spcBef>
                <a:spcPts val="0"/>
              </a:spcBef>
              <a:spcAft>
                <a:spcPts val="0"/>
              </a:spcAft>
              <a:buClr>
                <a:srgbClr val="000000"/>
              </a:buClr>
              <a:buSzPts val="1200"/>
              <a:buFont typeface="Arial"/>
              <a:buNone/>
            </a:pPr>
            <a:endParaRPr sz="1000" b="1" i="0" u="none" strike="noStrike" cap="none" dirty="0"/>
          </a:p>
          <a:p>
            <a:pPr marL="0" marR="0" lvl="0" indent="0" algn="l" rtl="0">
              <a:lnSpc>
                <a:spcPct val="100000"/>
              </a:lnSpc>
              <a:spcBef>
                <a:spcPts val="0"/>
              </a:spcBef>
              <a:spcAft>
                <a:spcPts val="0"/>
              </a:spcAft>
              <a:buClr>
                <a:srgbClr val="000000"/>
              </a:buClr>
              <a:buSzPts val="1200"/>
              <a:buFont typeface="Arial"/>
              <a:buNone/>
            </a:pPr>
            <a:endParaRPr sz="1000" b="1" i="0" u="none" strike="noStrike" cap="none" dirty="0"/>
          </a:p>
        </p:txBody>
      </p:sp>
      <p:sp>
        <p:nvSpPr>
          <p:cNvPr id="354" name="Google Shape;354;p21"/>
          <p:cNvSpPr txBox="1"/>
          <p:nvPr/>
        </p:nvSpPr>
        <p:spPr>
          <a:xfrm>
            <a:off x="2873525" y="117575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2"/>
          <p:cNvSpPr txBox="1">
            <a:spLocks noGrp="1"/>
          </p:cNvSpPr>
          <p:nvPr>
            <p:ph type="title"/>
          </p:nvPr>
        </p:nvSpPr>
        <p:spPr>
          <a:xfrm>
            <a:off x="609603" y="190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dirty="0">
                <a:solidFill>
                  <a:srgbClr val="6BABD5"/>
                </a:solidFill>
              </a:rPr>
              <a:t>Middle East and North Africa: COVID-19 Measures</a:t>
            </a:r>
            <a:endParaRPr sz="2400" dirty="0">
              <a:solidFill>
                <a:srgbClr val="6BABD5"/>
              </a:solidFill>
            </a:endParaRPr>
          </a:p>
        </p:txBody>
      </p:sp>
      <p:sp>
        <p:nvSpPr>
          <p:cNvPr id="360" name="Google Shape;360;p22"/>
          <p:cNvSpPr txBox="1"/>
          <p:nvPr/>
        </p:nvSpPr>
        <p:spPr>
          <a:xfrm>
            <a:off x="609600" y="483150"/>
            <a:ext cx="7841100" cy="2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6BABD5"/>
                </a:solidFill>
                <a:latin typeface="Twentieth Century"/>
                <a:ea typeface="Twentieth Century"/>
                <a:cs typeface="Twentieth Century"/>
                <a:sym typeface="Twentieth Century"/>
              </a:rPr>
              <a:t>Jordan, Egypt, Saudi Arabia, Morocco, Tunisia, UAE, Lebanon, Iraq, Sudan, Qatar</a:t>
            </a:r>
            <a:endParaRPr sz="1200" b="0" i="1" u="none" strike="noStrike" cap="none">
              <a:solidFill>
                <a:srgbClr val="6BABD5"/>
              </a:solidFill>
              <a:latin typeface="Twentieth Century"/>
              <a:ea typeface="Twentieth Century"/>
              <a:cs typeface="Twentieth Century"/>
              <a:sym typeface="Twentieth Century"/>
            </a:endParaRPr>
          </a:p>
        </p:txBody>
      </p:sp>
      <p:sp>
        <p:nvSpPr>
          <p:cNvPr id="361" name="Google Shape;361;p22"/>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2.d</a:t>
            </a:r>
            <a:endParaRPr sz="1400" b="1" i="0" u="none" strike="noStrike" cap="none">
              <a:solidFill>
                <a:srgbClr val="000000"/>
              </a:solidFill>
              <a:latin typeface="Arial"/>
              <a:ea typeface="Arial"/>
              <a:cs typeface="Arial"/>
              <a:sym typeface="Arial"/>
            </a:endParaRPr>
          </a:p>
        </p:txBody>
      </p:sp>
      <p:pic>
        <p:nvPicPr>
          <p:cNvPr id="362" name="Google Shape;362;p22"/>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363" name="Google Shape;363;p22"/>
          <p:cNvSpPr txBox="1"/>
          <p:nvPr/>
        </p:nvSpPr>
        <p:spPr>
          <a:xfrm>
            <a:off x="302700" y="1735238"/>
            <a:ext cx="2672100" cy="312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Housing Policies</a:t>
            </a:r>
            <a:endParaRPr sz="12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a:ea typeface="Helvetica Neue"/>
              <a:cs typeface="Helvetica Neue"/>
              <a:sym typeface="Helvetica Neue"/>
            </a:endParaRPr>
          </a:p>
          <a:p>
            <a:pPr marL="457200" marR="0" lvl="0" indent="-292100" algn="just" rtl="0">
              <a:lnSpc>
                <a:spcPct val="115000"/>
              </a:lnSpc>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In June, 2020, President Sisi of Egypt </a:t>
            </a:r>
            <a:r>
              <a:rPr lang="en-US" sz="1000">
                <a:solidFill>
                  <a:schemeClr val="dk1"/>
                </a:solidFill>
              </a:rPr>
              <a:t>expanded</a:t>
            </a:r>
            <a:r>
              <a:rPr lang="en-US" sz="1000" b="0" i="0" u="none" strike="noStrike" cap="none">
                <a:solidFill>
                  <a:schemeClr val="dk1"/>
                </a:solidFill>
                <a:latin typeface="Arial"/>
                <a:ea typeface="Arial"/>
                <a:cs typeface="Arial"/>
                <a:sym typeface="Arial"/>
              </a:rPr>
              <a:t> housing scheme to replace informal settlements with new homes for slum residents.</a:t>
            </a:r>
            <a:endParaRPr sz="1000" b="0" i="0" u="none" strike="noStrike" cap="none">
              <a:solidFill>
                <a:schemeClr val="dk1"/>
              </a:solidFill>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Saudi Arabia repatriation program provides temporary housing for expatriates in April, 2020</a:t>
            </a:r>
            <a:r>
              <a:rPr lang="en-US" sz="1000">
                <a:solidFill>
                  <a:schemeClr val="dk1"/>
                </a:solidFill>
              </a:rPr>
              <a:t>.</a:t>
            </a:r>
            <a:endParaRPr sz="1000" b="0" i="0" u="none" strike="noStrike" cap="none">
              <a:solidFill>
                <a:schemeClr val="dk1"/>
              </a:solidFill>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Resident permits for Tunisian workers were extended in March 2020</a:t>
            </a:r>
            <a:endParaRPr sz="1000" b="0" i="0" u="none" strike="noStrike" cap="none">
              <a:solidFill>
                <a:schemeClr val="dk1"/>
              </a:solidFill>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1000" b="0" i="0" u="none" strike="noStrike" cap="none">
                <a:solidFill>
                  <a:schemeClr val="dk1"/>
                </a:solidFill>
                <a:highlight>
                  <a:srgbClr val="FFFFFF"/>
                </a:highlight>
                <a:latin typeface="Arial"/>
                <a:ea typeface="Arial"/>
                <a:cs typeface="Arial"/>
                <a:sym typeface="Arial"/>
              </a:rPr>
              <a:t>Jordan imposes a minimum lot size of 100 square meters</a:t>
            </a:r>
            <a:r>
              <a:rPr lang="en-US" sz="1000">
                <a:solidFill>
                  <a:schemeClr val="dk1"/>
                </a:solidFill>
                <a:highlight>
                  <a:srgbClr val="FFFFFF"/>
                </a:highlight>
              </a:rPr>
              <a:t>, r</a:t>
            </a:r>
            <a:r>
              <a:rPr lang="en-US" sz="1000" b="0" i="0" u="none" strike="noStrike" cap="none">
                <a:solidFill>
                  <a:schemeClr val="dk1"/>
                </a:solidFill>
                <a:highlight>
                  <a:srgbClr val="FFFFFF"/>
                </a:highlight>
                <a:latin typeface="Arial"/>
                <a:ea typeface="Arial"/>
                <a:cs typeface="Arial"/>
                <a:sym typeface="Arial"/>
              </a:rPr>
              <a:t>estricting the supply of affordable formal housing.</a:t>
            </a:r>
            <a:endParaRPr sz="1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
        <p:nvSpPr>
          <p:cNvPr id="364" name="Google Shape;364;p22"/>
          <p:cNvSpPr txBox="1"/>
          <p:nvPr/>
        </p:nvSpPr>
        <p:spPr>
          <a:xfrm>
            <a:off x="3090536" y="1618075"/>
            <a:ext cx="3376975" cy="35063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Helvetica Neue"/>
                <a:ea typeface="Helvetica Neue"/>
                <a:cs typeface="Helvetica Neue"/>
                <a:sym typeface="Helvetica Neue"/>
              </a:rPr>
              <a:t>Re</a:t>
            </a:r>
            <a:r>
              <a:rPr lang="en-US" sz="1200" b="1" dirty="0">
                <a:latin typeface="Helvetica Neue"/>
                <a:ea typeface="Helvetica Neue"/>
                <a:cs typeface="Helvetica Neue"/>
                <a:sym typeface="Helvetica Neue"/>
              </a:rPr>
              <a:t>sponsive</a:t>
            </a:r>
            <a:r>
              <a:rPr lang="en-US" sz="1200" b="1" i="0" u="none" strike="noStrike" cap="none" dirty="0">
                <a:solidFill>
                  <a:srgbClr val="000000"/>
                </a:solidFill>
                <a:latin typeface="Helvetica Neue"/>
                <a:ea typeface="Helvetica Neue"/>
                <a:cs typeface="Helvetica Neue"/>
                <a:sym typeface="Helvetica Neue"/>
              </a:rPr>
              <a:t> Measures</a:t>
            </a:r>
            <a:endParaRPr sz="1200" b="1"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900" dirty="0">
                <a:solidFill>
                  <a:srgbClr val="222222"/>
                </a:solidFill>
                <a:highlight>
                  <a:srgbClr val="FFFFFF"/>
                </a:highlight>
              </a:rPr>
              <a:t>Only 11% of MENA Stimulus packages targeted people through social protection and health measures</a:t>
            </a:r>
            <a:endParaRPr lang="en-US" sz="900" b="0" i="0" u="none" strike="noStrike" cap="none" dirty="0">
              <a:solidFill>
                <a:srgbClr val="222222"/>
              </a:solidFill>
              <a:highlight>
                <a:srgbClr val="FFFFFF"/>
              </a:highlight>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900" b="0" i="0" u="none" strike="noStrike" cap="none" dirty="0">
                <a:solidFill>
                  <a:srgbClr val="222222"/>
                </a:solidFill>
                <a:highlight>
                  <a:srgbClr val="FFFFFF"/>
                </a:highlight>
                <a:latin typeface="Arial"/>
                <a:ea typeface="Arial"/>
                <a:cs typeface="Arial"/>
                <a:sym typeface="Arial"/>
              </a:rPr>
              <a:t>Egypt social assistance insurance intervention 4.7b compared to financial intervention 11b. March 2020, Moroccan government has launched a set of initiatives to provide shelters for the homeless as response to pandemic. </a:t>
            </a:r>
          </a:p>
          <a:p>
            <a:pPr marL="457200" marR="0" lvl="0" indent="-292100" algn="just" rtl="0">
              <a:lnSpc>
                <a:spcPct val="115000"/>
              </a:lnSpc>
              <a:spcBef>
                <a:spcPts val="0"/>
              </a:spcBef>
              <a:spcAft>
                <a:spcPts val="0"/>
              </a:spcAft>
              <a:buClr>
                <a:schemeClr val="dk1"/>
              </a:buClr>
              <a:buSzPts val="1000"/>
              <a:buFont typeface="Arial"/>
              <a:buChar char="-"/>
            </a:pPr>
            <a:r>
              <a:rPr lang="en-US" sz="900" dirty="0">
                <a:solidFill>
                  <a:srgbClr val="222222"/>
                </a:solidFill>
                <a:highlight>
                  <a:srgbClr val="FFFFFF"/>
                </a:highlight>
              </a:rPr>
              <a:t>Jordan and Tunisia $0.08b in social assistance and insurance support compared to $1.4b for financial recovery.</a:t>
            </a:r>
            <a:endParaRPr sz="900" b="0" i="0" u="none" strike="noStrike" cap="none" dirty="0">
              <a:solidFill>
                <a:srgbClr val="222222"/>
              </a:solidFill>
              <a:highlight>
                <a:srgbClr val="FFFFFF"/>
              </a:highlight>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900" dirty="0">
                <a:solidFill>
                  <a:schemeClr val="dk1"/>
                </a:solidFill>
                <a:highlight>
                  <a:srgbClr val="FFFFFF"/>
                </a:highlight>
              </a:rPr>
              <a:t>Jordan coordinates COVID-19 support measures, only for Jordanians, not Syrian or other refugees- leaving refugee support to UN, who hasn’t responded and other orgs with less resources.</a:t>
            </a:r>
            <a:endParaRPr sz="900" b="0" i="0" u="none" strike="noStrike" cap="none" dirty="0">
              <a:solidFill>
                <a:schemeClr val="dk1"/>
              </a:solidFill>
              <a:latin typeface="Arial"/>
              <a:ea typeface="Arial"/>
              <a:cs typeface="Arial"/>
              <a:sym typeface="Arial"/>
            </a:endParaRPr>
          </a:p>
          <a:p>
            <a:pPr marL="457200" marR="0" lvl="0" indent="-292100" algn="just" rtl="0">
              <a:lnSpc>
                <a:spcPct val="115000"/>
              </a:lnSpc>
              <a:spcBef>
                <a:spcPts val="0"/>
              </a:spcBef>
              <a:spcAft>
                <a:spcPts val="0"/>
              </a:spcAft>
              <a:buClr>
                <a:schemeClr val="dk1"/>
              </a:buClr>
              <a:buSzPts val="1000"/>
              <a:buFont typeface="Arial"/>
              <a:buChar char="-"/>
            </a:pPr>
            <a:r>
              <a:rPr lang="en-US" sz="900" b="0" i="0" u="none" strike="noStrike" cap="none" dirty="0">
                <a:solidFill>
                  <a:schemeClr val="dk1"/>
                </a:solidFill>
                <a:latin typeface="Arial"/>
                <a:ea typeface="Arial"/>
                <a:cs typeface="Arial"/>
                <a:sym typeface="Arial"/>
              </a:rPr>
              <a:t>March 2020, over 150 Tunisians</a:t>
            </a:r>
            <a:r>
              <a:rPr lang="en-US" sz="900" dirty="0">
                <a:solidFill>
                  <a:schemeClr val="dk1"/>
                </a:solidFill>
              </a:rPr>
              <a:t>,</a:t>
            </a:r>
            <a:r>
              <a:rPr lang="en-US" sz="900" b="0" i="0" u="none" strike="noStrike" cap="none" dirty="0">
                <a:solidFill>
                  <a:schemeClr val="dk1"/>
                </a:solidFill>
                <a:latin typeface="Arial"/>
                <a:ea typeface="Arial"/>
                <a:cs typeface="Arial"/>
                <a:sym typeface="Arial"/>
              </a:rPr>
              <a:t> mostly women, housed in isolated factory for one month </a:t>
            </a:r>
            <a:r>
              <a:rPr lang="en-US" sz="900" dirty="0">
                <a:solidFill>
                  <a:schemeClr val="dk1"/>
                </a:solidFill>
              </a:rPr>
              <a:t>to take up </a:t>
            </a:r>
            <a:r>
              <a:rPr lang="en-US" sz="900" b="0" i="0" u="none" strike="noStrike" cap="none" dirty="0">
                <a:solidFill>
                  <a:schemeClr val="dk1"/>
                </a:solidFill>
                <a:latin typeface="Arial"/>
                <a:ea typeface="Arial"/>
                <a:cs typeface="Arial"/>
                <a:sym typeface="Arial"/>
              </a:rPr>
              <a:t>produc</a:t>
            </a:r>
            <a:r>
              <a:rPr lang="en-US" sz="900" dirty="0">
                <a:solidFill>
                  <a:schemeClr val="dk1"/>
                </a:solidFill>
              </a:rPr>
              <a:t>tion of</a:t>
            </a:r>
            <a:r>
              <a:rPr lang="en-US" sz="900" b="0" i="0" u="none" strike="noStrike" cap="none" dirty="0">
                <a:solidFill>
                  <a:schemeClr val="dk1"/>
                </a:solidFill>
                <a:latin typeface="Arial"/>
                <a:ea typeface="Arial"/>
                <a:cs typeface="Arial"/>
                <a:sym typeface="Arial"/>
              </a:rPr>
              <a:t> protective gear for the country. </a:t>
            </a:r>
            <a:endParaRPr sz="9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p:txBody>
      </p:sp>
      <p:sp>
        <p:nvSpPr>
          <p:cNvPr id="365" name="Google Shape;365;p22"/>
          <p:cNvSpPr txBox="1"/>
          <p:nvPr/>
        </p:nvSpPr>
        <p:spPr>
          <a:xfrm>
            <a:off x="6093300" y="1618075"/>
            <a:ext cx="2748000" cy="323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dirty="0">
                <a:latin typeface="Helvetica Neue"/>
                <a:ea typeface="Helvetica Neue"/>
                <a:cs typeface="Helvetica Neue"/>
                <a:sym typeface="Helvetica Neue"/>
              </a:rPr>
              <a:t>Eviction </a:t>
            </a:r>
            <a:r>
              <a:rPr lang="en-US" sz="1200" b="1" i="0" u="none" strike="noStrike" cap="none" dirty="0">
                <a:solidFill>
                  <a:srgbClr val="000000"/>
                </a:solidFill>
                <a:latin typeface="Helvetica Neue"/>
                <a:ea typeface="Helvetica Neue"/>
                <a:cs typeface="Helvetica Neue"/>
                <a:sym typeface="Helvetica Neue"/>
              </a:rPr>
              <a:t>Moratorium</a:t>
            </a:r>
            <a:endParaRPr sz="1200" b="1"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Helvetica Neue"/>
              <a:ea typeface="Helvetica Neue"/>
              <a:cs typeface="Helvetica Neue"/>
              <a:sym typeface="Helvetica Neue"/>
            </a:endParaRPr>
          </a:p>
          <a:p>
            <a:pPr marL="457200" marR="0" lvl="0" indent="-292100" algn="just" rtl="0">
              <a:lnSpc>
                <a:spcPct val="115000"/>
              </a:lnSpc>
              <a:spcBef>
                <a:spcPts val="0"/>
              </a:spcBef>
              <a:spcAft>
                <a:spcPts val="0"/>
              </a:spcAft>
              <a:buClr>
                <a:schemeClr val="dk1"/>
              </a:buClr>
              <a:buSzPts val="1000"/>
              <a:buFont typeface="Arial"/>
              <a:buChar char="-"/>
            </a:pPr>
            <a:r>
              <a:rPr lang="en-US" sz="1000" b="0" i="0" u="none" strike="noStrike" cap="none" dirty="0">
                <a:solidFill>
                  <a:schemeClr val="dk1"/>
                </a:solidFill>
                <a:latin typeface="Arial"/>
                <a:ea typeface="Arial"/>
                <a:cs typeface="Arial"/>
                <a:sym typeface="Arial"/>
              </a:rPr>
              <a:t>Abu Dhabi and Dubai of UAE have issued the only moratorium on evictions in the MENA region. Declining GDPs compound austerity from G20 as they crack down on the debt externalized onto the lowest income populations in the region. </a:t>
            </a:r>
          </a:p>
          <a:p>
            <a:pPr marL="457200" marR="0" lvl="0" indent="-292100" algn="just" rtl="0">
              <a:lnSpc>
                <a:spcPct val="115000"/>
              </a:lnSpc>
              <a:spcBef>
                <a:spcPts val="0"/>
              </a:spcBef>
              <a:spcAft>
                <a:spcPts val="0"/>
              </a:spcAft>
              <a:buClr>
                <a:schemeClr val="dk1"/>
              </a:buClr>
              <a:buSzPts val="1000"/>
              <a:buFont typeface="Arial"/>
              <a:buChar char="-"/>
            </a:pPr>
            <a:endParaRPr lang="en-US" sz="1000" dirty="0">
              <a:solidFill>
                <a:schemeClr val="dk1"/>
              </a:solidFill>
            </a:endParaRPr>
          </a:p>
          <a:p>
            <a:pPr marL="457200" marR="0" lvl="0" indent="-292100" algn="just" rtl="0">
              <a:lnSpc>
                <a:spcPct val="115000"/>
              </a:lnSpc>
              <a:spcBef>
                <a:spcPts val="0"/>
              </a:spcBef>
              <a:spcAft>
                <a:spcPts val="0"/>
              </a:spcAft>
              <a:buClr>
                <a:schemeClr val="dk1"/>
              </a:buClr>
              <a:buSzPts val="1000"/>
              <a:buFont typeface="Arial"/>
              <a:buChar char="-"/>
            </a:pPr>
            <a:r>
              <a:rPr lang="en-US" sz="1000" dirty="0">
                <a:solidFill>
                  <a:schemeClr val="dk1"/>
                </a:solidFill>
              </a:rPr>
              <a:t>Privatization of housing in Lebanon central business district has left 300,000 people homeless from Beirut’s 2020 explosion. </a:t>
            </a:r>
            <a:endParaRPr lang="en-US" sz="1000" b="0" i="0" u="none" strike="noStrike" cap="none" dirty="0">
              <a:solidFill>
                <a:schemeClr val="dk1"/>
              </a:solidFill>
              <a:latin typeface="Arial"/>
              <a:ea typeface="Arial"/>
              <a:cs typeface="Arial"/>
              <a:sym typeface="Arial"/>
            </a:endParaRPr>
          </a:p>
          <a:p>
            <a:pPr marL="165100" marR="0" lvl="0" algn="just" rtl="0">
              <a:lnSpc>
                <a:spcPct val="115000"/>
              </a:lnSpc>
              <a:spcBef>
                <a:spcPts val="0"/>
              </a:spcBef>
              <a:spcAft>
                <a:spcPts val="0"/>
              </a:spcAft>
              <a:buClr>
                <a:schemeClr val="dk1"/>
              </a:buClr>
              <a:buSzPts val="1000"/>
            </a:pPr>
            <a:endParaRPr sz="1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dirty="0">
              <a:solidFill>
                <a:schemeClr val="dk1"/>
              </a:solidFill>
              <a:latin typeface="Arial"/>
              <a:ea typeface="Arial"/>
              <a:cs typeface="Arial"/>
              <a:sym typeface="Arial"/>
            </a:endParaRPr>
          </a:p>
        </p:txBody>
      </p:sp>
      <p:sp>
        <p:nvSpPr>
          <p:cNvPr id="366" name="Google Shape;366;p22"/>
          <p:cNvSpPr txBox="1"/>
          <p:nvPr/>
        </p:nvSpPr>
        <p:spPr>
          <a:xfrm>
            <a:off x="504900" y="15644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367" name="Google Shape;367;p22"/>
          <p:cNvSpPr txBox="1"/>
          <p:nvPr/>
        </p:nvSpPr>
        <p:spPr>
          <a:xfrm>
            <a:off x="3299088" y="15644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368" name="Google Shape;368;p22"/>
          <p:cNvSpPr txBox="1"/>
          <p:nvPr/>
        </p:nvSpPr>
        <p:spPr>
          <a:xfrm>
            <a:off x="6223075" y="15644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6BABD5"/>
                </a:solidFill>
                <a:latin typeface="Twentieth Century"/>
                <a:ea typeface="Twentieth Century"/>
                <a:cs typeface="Twentieth Century"/>
                <a:sym typeface="Twentieth Century"/>
              </a:rPr>
              <a:t>3</a:t>
            </a:r>
            <a:endParaRPr sz="1400" b="1" i="0" u="none" strike="noStrike" cap="none" dirty="0">
              <a:solidFill>
                <a:srgbClr val="000000"/>
              </a:solidFill>
              <a:latin typeface="Arial"/>
              <a:ea typeface="Arial"/>
              <a:cs typeface="Arial"/>
              <a:sym typeface="Arial"/>
            </a:endParaRPr>
          </a:p>
        </p:txBody>
      </p:sp>
      <p:sp>
        <p:nvSpPr>
          <p:cNvPr id="369" name="Google Shape;369;p22"/>
          <p:cNvSpPr txBox="1"/>
          <p:nvPr/>
        </p:nvSpPr>
        <p:spPr>
          <a:xfrm>
            <a:off x="1070675" y="1022252"/>
            <a:ext cx="60462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t>COVID-19 worsens already weak economies</a:t>
            </a:r>
            <a:r>
              <a:rPr lang="en-US" sz="1200" b="1" dirty="0">
                <a:solidFill>
                  <a:schemeClr val="dk1"/>
                </a:solidFill>
              </a:rPr>
              <a:t>. Measures do not match scale of housing needs.</a:t>
            </a:r>
            <a:endParaRPr sz="12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0"/>
          <p:cNvSpPr txBox="1">
            <a:spLocks noGrp="1"/>
          </p:cNvSpPr>
          <p:nvPr>
            <p:ph type="title"/>
          </p:nvPr>
        </p:nvSpPr>
        <p:spPr>
          <a:xfrm>
            <a:off x="927655" y="-5642"/>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dirty="0">
                <a:solidFill>
                  <a:srgbClr val="6BABD5"/>
                </a:solidFill>
              </a:rPr>
              <a:t>Conclusions and Policy Recommendations: Regional</a:t>
            </a:r>
            <a:endParaRPr sz="2400" dirty="0">
              <a:solidFill>
                <a:srgbClr val="6BABD5"/>
              </a:solidFill>
            </a:endParaRPr>
          </a:p>
        </p:txBody>
      </p:sp>
      <p:sp>
        <p:nvSpPr>
          <p:cNvPr id="375" name="Google Shape;375;p30"/>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BABD5"/>
                </a:solidFill>
                <a:latin typeface="Twentieth Century"/>
                <a:ea typeface="Twentieth Century"/>
                <a:cs typeface="Twentieth Century"/>
                <a:sym typeface="Twentieth Century"/>
              </a:rPr>
              <a:t>2</a:t>
            </a:r>
            <a:r>
              <a:rPr lang="en-US" sz="2400" b="1" i="0" u="none" strike="noStrike" cap="none">
                <a:solidFill>
                  <a:srgbClr val="6BABD5"/>
                </a:solidFill>
                <a:latin typeface="Twentieth Century"/>
                <a:ea typeface="Twentieth Century"/>
                <a:cs typeface="Twentieth Century"/>
                <a:sym typeface="Twentieth Century"/>
              </a:rPr>
              <a:t>.</a:t>
            </a:r>
            <a:r>
              <a:rPr lang="en-US" sz="2400" b="1">
                <a:solidFill>
                  <a:srgbClr val="6BABD5"/>
                </a:solidFill>
                <a:latin typeface="Twentieth Century"/>
                <a:ea typeface="Twentieth Century"/>
                <a:cs typeface="Twentieth Century"/>
                <a:sym typeface="Twentieth Century"/>
              </a:rPr>
              <a:t>d</a:t>
            </a:r>
            <a:endParaRPr sz="1400" b="1" i="0" u="none" strike="noStrike" cap="none">
              <a:solidFill>
                <a:srgbClr val="000000"/>
              </a:solidFill>
              <a:latin typeface="Arial"/>
              <a:ea typeface="Arial"/>
              <a:cs typeface="Arial"/>
              <a:sym typeface="Arial"/>
            </a:endParaRPr>
          </a:p>
        </p:txBody>
      </p:sp>
      <p:pic>
        <p:nvPicPr>
          <p:cNvPr id="376" name="Google Shape;376;p30"/>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377" name="Google Shape;377;p30"/>
          <p:cNvSpPr txBox="1"/>
          <p:nvPr/>
        </p:nvSpPr>
        <p:spPr>
          <a:xfrm>
            <a:off x="187315" y="1087509"/>
            <a:ext cx="598996" cy="35401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rgbClr val="6BABD5"/>
                </a:solidFill>
                <a:latin typeface="Twentieth Century"/>
                <a:ea typeface="Twentieth Century"/>
                <a:cs typeface="Twentieth Century"/>
                <a:sym typeface="Twentieth Century"/>
              </a:rPr>
              <a:t>1</a:t>
            </a:r>
            <a:endParaRPr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lang="en-US"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rgbClr val="6BABD5"/>
                </a:solidFill>
                <a:latin typeface="Twentieth Century"/>
                <a:ea typeface="Twentieth Century"/>
                <a:cs typeface="Twentieth Century"/>
                <a:sym typeface="Twentieth Century"/>
              </a:rPr>
              <a:t>2</a:t>
            </a:r>
            <a:endParaRPr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rgbClr val="6BABD5"/>
                </a:solidFill>
                <a:latin typeface="Twentieth Century"/>
                <a:ea typeface="Twentieth Century"/>
                <a:cs typeface="Twentieth Century"/>
                <a:sym typeface="Twentieth Century"/>
              </a:rPr>
              <a:t>3</a:t>
            </a:r>
          </a:p>
          <a:p>
            <a:pPr marL="0" marR="0" lvl="0" indent="0" algn="l" rtl="0">
              <a:lnSpc>
                <a:spcPct val="100000"/>
              </a:lnSpc>
              <a:spcBef>
                <a:spcPts val="0"/>
              </a:spcBef>
              <a:spcAft>
                <a:spcPts val="0"/>
              </a:spcAft>
              <a:buClr>
                <a:srgbClr val="000000"/>
              </a:buClr>
              <a:buSzPts val="2400"/>
              <a:buFont typeface="Arial"/>
              <a:buNone/>
            </a:pPr>
            <a:endParaRPr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rgbClr val="6BABD5"/>
                </a:solidFill>
                <a:latin typeface="Twentieth Century"/>
                <a:ea typeface="Twentieth Century"/>
                <a:cs typeface="Twentieth Century"/>
                <a:sym typeface="Twentieth Century"/>
              </a:rPr>
              <a:t>4</a:t>
            </a:r>
          </a:p>
          <a:p>
            <a:pPr marL="0" marR="0" lvl="0" indent="0" algn="l" rtl="0">
              <a:lnSpc>
                <a:spcPct val="100000"/>
              </a:lnSpc>
              <a:spcBef>
                <a:spcPts val="0"/>
              </a:spcBef>
              <a:spcAft>
                <a:spcPts val="0"/>
              </a:spcAft>
              <a:buClr>
                <a:srgbClr val="000000"/>
              </a:buClr>
              <a:buSzPts val="2400"/>
              <a:buFont typeface="Arial"/>
              <a:buNone/>
            </a:pPr>
            <a:endParaRPr sz="2200" b="1" i="0" u="none" strike="noStrike" cap="none" dirty="0">
              <a:solidFill>
                <a:srgbClr val="6BABD5"/>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rgbClr val="6BABD5"/>
                </a:solidFill>
                <a:latin typeface="Twentieth Century"/>
                <a:ea typeface="Twentieth Century"/>
                <a:cs typeface="Twentieth Century"/>
                <a:sym typeface="Twentieth Century"/>
              </a:rPr>
              <a:t>5</a:t>
            </a:r>
            <a:endParaRPr sz="2200" b="1" i="0" u="none" strike="noStrike" cap="none" dirty="0">
              <a:solidFill>
                <a:srgbClr val="6BABD5"/>
              </a:solidFill>
              <a:latin typeface="Twentieth Century"/>
              <a:ea typeface="Twentieth Century"/>
              <a:cs typeface="Twentieth Century"/>
              <a:sym typeface="Twentieth Century"/>
            </a:endParaRPr>
          </a:p>
        </p:txBody>
      </p:sp>
      <p:sp>
        <p:nvSpPr>
          <p:cNvPr id="378" name="Google Shape;378;p30"/>
          <p:cNvSpPr txBox="1"/>
          <p:nvPr/>
        </p:nvSpPr>
        <p:spPr>
          <a:xfrm>
            <a:off x="473414" y="680097"/>
            <a:ext cx="8670586" cy="52660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1898D6"/>
                </a:solidFill>
                <a:latin typeface="Helvetica Neue"/>
                <a:ea typeface="Helvetica Neue"/>
                <a:cs typeface="Helvetica Neue"/>
                <a:sym typeface="Helvetica Neue"/>
              </a:rPr>
              <a:t>  Middle East and North Africa</a:t>
            </a:r>
            <a:endParaRPr sz="1000" b="0" i="0" u="none" strike="noStrike" cap="none" dirty="0">
              <a:solidFill>
                <a:srgbClr val="1898D6"/>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5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solidFill>
                  <a:schemeClr val="dk1"/>
                </a:solidFill>
                <a:latin typeface="Arial"/>
                <a:ea typeface="Arial"/>
                <a:cs typeface="Arial"/>
                <a:sym typeface="Arial"/>
              </a:rPr>
              <a:t>Employment for Women and Youth:</a:t>
            </a:r>
            <a:r>
              <a:rPr lang="en-US" sz="1000" b="0" i="0" u="none" strike="noStrike" cap="none" dirty="0">
                <a:solidFill>
                  <a:schemeClr val="dk1"/>
                </a:solidFill>
                <a:latin typeface="Arial"/>
                <a:ea typeface="Arial"/>
                <a:cs typeface="Arial"/>
                <a:sym typeface="Arial"/>
              </a:rPr>
              <a:t> Housing measures should include youth job-training programs to capitalize on the untapped human capacity of the </a:t>
            </a:r>
            <a:r>
              <a:rPr lang="en-US" sz="1000" dirty="0">
                <a:solidFill>
                  <a:schemeClr val="dk1"/>
                </a:solidFill>
              </a:rPr>
              <a:t>27</a:t>
            </a:r>
            <a:r>
              <a:rPr lang="en-US" sz="1000" b="0" i="0" u="none" strike="noStrike" cap="none" dirty="0">
                <a:solidFill>
                  <a:schemeClr val="dk1"/>
                </a:solidFill>
                <a:latin typeface="Arial"/>
                <a:ea typeface="Arial"/>
                <a:cs typeface="Arial"/>
                <a:sym typeface="Arial"/>
              </a:rPr>
              <a:t>% unemployed youth living in mostly rural areas. </a:t>
            </a:r>
            <a:r>
              <a:rPr lang="en-US" sz="1000" dirty="0"/>
              <a:t>Introduce the necessary legal and institutional amendments and infrastructure and needed financial instruments to support a social solidarity economy through the establishment and growth of cooperatives, notably housing and banking as well as workers’ and producers’ cooperatives</a:t>
            </a:r>
          </a:p>
          <a:p>
            <a:pPr marL="0" marR="0" lvl="0" indent="0" algn="just" rtl="0">
              <a:lnSpc>
                <a:spcPct val="100000"/>
              </a:lnSpc>
              <a:spcBef>
                <a:spcPts val="0"/>
              </a:spcBef>
              <a:spcAft>
                <a:spcPts val="0"/>
              </a:spcAft>
              <a:buClr>
                <a:schemeClr val="dk1"/>
              </a:buClr>
              <a:buSzPts val="1100"/>
              <a:buFont typeface="Arial"/>
              <a:buNone/>
            </a:pPr>
            <a:endParaRPr lang="en-US" sz="1000" dirty="0"/>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solidFill>
                  <a:schemeClr val="dk1"/>
                </a:solidFill>
                <a:latin typeface="Arial"/>
                <a:ea typeface="Arial"/>
                <a:cs typeface="Arial"/>
                <a:sym typeface="Arial"/>
              </a:rPr>
              <a:t>Formality for Migrants/ Refugees:</a:t>
            </a:r>
            <a:r>
              <a:rPr lang="en-US" sz="1000" b="0" i="0" u="none" strike="noStrike" cap="none" dirty="0">
                <a:solidFill>
                  <a:schemeClr val="dk1"/>
                </a:solidFill>
                <a:latin typeface="Arial"/>
                <a:ea typeface="Arial"/>
                <a:cs typeface="Arial"/>
                <a:sym typeface="Arial"/>
              </a:rPr>
              <a:t> The right to housing for informal workers, which makes up the majority of the workforce at 67% is under severe risk and must be secured to actualize sustainable housing in the region. Reliance on one-off cash payments that neglect informal workers -</a:t>
            </a:r>
            <a:r>
              <a:rPr lang="en-US" sz="1000" dirty="0">
                <a:solidFill>
                  <a:schemeClr val="dk1"/>
                </a:solidFill>
              </a:rPr>
              <a:t> </a:t>
            </a:r>
            <a:r>
              <a:rPr lang="en-US" sz="1000" b="0" i="0" u="none" strike="noStrike" cap="none" dirty="0">
                <a:solidFill>
                  <a:schemeClr val="dk1"/>
                </a:solidFill>
                <a:latin typeface="Arial"/>
                <a:ea typeface="Arial"/>
                <a:cs typeface="Arial"/>
                <a:sym typeface="Arial"/>
              </a:rPr>
              <a:t>Government Policies ensuring migrant housing rights in each country is imperative. Refugees living in rural areas are at huge risk in the region of inadequate, unsanitary housing conditions.</a:t>
            </a:r>
          </a:p>
          <a:p>
            <a:pPr marL="0" marR="0" lvl="0" indent="0" algn="just" rtl="0">
              <a:lnSpc>
                <a:spcPct val="100000"/>
              </a:lnSpc>
              <a:spcBef>
                <a:spcPts val="0"/>
              </a:spcBef>
              <a:spcAft>
                <a:spcPts val="0"/>
              </a:spcAft>
              <a:buClr>
                <a:schemeClr val="dk1"/>
              </a:buClr>
              <a:buSzPts val="1100"/>
              <a:buFont typeface="Arial"/>
              <a:buNone/>
            </a:pPr>
            <a:endParaRPr sz="10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solidFill>
                  <a:schemeClr val="dk1"/>
                </a:solidFill>
                <a:latin typeface="Arial"/>
                <a:ea typeface="Arial"/>
                <a:cs typeface="Arial"/>
                <a:sym typeface="Arial"/>
              </a:rPr>
              <a:t>Shelter for Vulnerable:</a:t>
            </a:r>
            <a:r>
              <a:rPr lang="en-US" sz="1000" dirty="0">
                <a:solidFill>
                  <a:schemeClr val="dk1"/>
                </a:solidFill>
              </a:rPr>
              <a:t> </a:t>
            </a:r>
            <a:r>
              <a:rPr lang="en-US" sz="1000" b="0" i="0" u="none" strike="noStrike" cap="none" dirty="0">
                <a:solidFill>
                  <a:schemeClr val="dk1"/>
                </a:solidFill>
                <a:latin typeface="Arial"/>
                <a:ea typeface="Arial"/>
                <a:cs typeface="Arial"/>
                <a:sym typeface="Arial"/>
              </a:rPr>
              <a:t>The promoting of austerity through IMF loan conditions and policy advice led to insufficient housing measures for the most vulnerable. Precautionary, adequate, and affordable housing provisions in MENA for refugees and IDPs are essential for conflict-affected areas to adjust to extreme, and unforeseen circumstances such as COVID-19</a:t>
            </a:r>
          </a:p>
          <a:p>
            <a:pPr marL="0" marR="0" lvl="0" indent="0" algn="just" rtl="0">
              <a:lnSpc>
                <a:spcPct val="100000"/>
              </a:lnSpc>
              <a:spcBef>
                <a:spcPts val="0"/>
              </a:spcBef>
              <a:spcAft>
                <a:spcPts val="0"/>
              </a:spcAft>
              <a:buClr>
                <a:schemeClr val="dk1"/>
              </a:buClr>
              <a:buSzPts val="1100"/>
              <a:buFont typeface="Arial"/>
              <a:buNone/>
            </a:pPr>
            <a:endParaRPr sz="10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dirty="0">
                <a:solidFill>
                  <a:schemeClr val="dk1"/>
                </a:solidFill>
              </a:rPr>
              <a:t>Land</a:t>
            </a:r>
            <a:r>
              <a:rPr lang="en-US" sz="1000" b="1" i="0" u="none" strike="noStrike" cap="none" dirty="0">
                <a:solidFill>
                  <a:schemeClr val="dk1"/>
                </a:solidFill>
                <a:latin typeface="Arial"/>
                <a:ea typeface="Arial"/>
                <a:cs typeface="Arial"/>
                <a:sym typeface="Arial"/>
              </a:rPr>
              <a:t> for </a:t>
            </a:r>
            <a:r>
              <a:rPr lang="en-US" sz="1000" b="1" dirty="0">
                <a:solidFill>
                  <a:schemeClr val="dk1"/>
                </a:solidFill>
              </a:rPr>
              <a:t>Housing</a:t>
            </a:r>
            <a:r>
              <a:rPr lang="en-US" sz="1000" b="1" i="0" u="none" strike="noStrike" cap="none" dirty="0">
                <a:solidFill>
                  <a:schemeClr val="dk1"/>
                </a:solidFill>
                <a:latin typeface="Arial"/>
                <a:ea typeface="Arial"/>
                <a:cs typeface="Arial"/>
                <a:sym typeface="Arial"/>
              </a:rPr>
              <a:t>:</a:t>
            </a:r>
            <a:r>
              <a:rPr lang="en-US" sz="1000" b="0" i="0" u="none" strike="noStrike" cap="none" dirty="0">
                <a:solidFill>
                  <a:schemeClr val="dk1"/>
                </a:solidFill>
                <a:latin typeface="Arial"/>
                <a:ea typeface="Arial"/>
                <a:cs typeface="Arial"/>
                <a:sym typeface="Arial"/>
              </a:rPr>
              <a:t> The overwhelming majority of Financial assets are hoarded by the wealthiest in the region and aggressive governmental reform, including those regarding the tax codes of each country should be prioritized to access land for excluded populations. T</a:t>
            </a:r>
            <a:r>
              <a:rPr lang="en-US" sz="1000" dirty="0"/>
              <a:t>he richest 1% and richest 10% of the population controlling, respectively, 30% and 64% of income, while the bottom 50% of the population control only 9.4%. In the region as a whole, 37 individual billionaires own as much wealth as the bottom half of the entire adult population. Between 2010 and 2019 the number of high net wealth individuals with assets of $5m or more in Egypt, Jordan, Lebanon and Morocco increased by 24%, and their combined wealth increased by 13.27%, from $195.5bn to $221.5bn. </a:t>
            </a:r>
            <a:endParaRPr sz="10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lang="en-US" sz="1000" b="1"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dirty="0">
                <a:solidFill>
                  <a:schemeClr val="dk1"/>
                </a:solidFill>
                <a:latin typeface="Arial"/>
                <a:ea typeface="Arial"/>
                <a:cs typeface="Arial"/>
                <a:sym typeface="Arial"/>
              </a:rPr>
              <a:t>Cooperation for States: </a:t>
            </a:r>
            <a:r>
              <a:rPr lang="en-US" sz="1000" b="0" i="0" u="none" strike="noStrike" cap="none" dirty="0">
                <a:solidFill>
                  <a:schemeClr val="dk1"/>
                </a:solidFill>
                <a:latin typeface="Arial"/>
                <a:ea typeface="Arial"/>
                <a:cs typeface="Arial"/>
                <a:sym typeface="Arial"/>
              </a:rPr>
              <a:t>The drastically uneven development in MENA states requires region-wide programm</a:t>
            </a:r>
            <a:r>
              <a:rPr lang="en-US" sz="1000" dirty="0">
                <a:solidFill>
                  <a:schemeClr val="dk1"/>
                </a:solidFill>
              </a:rPr>
              <a:t>ing</a:t>
            </a:r>
            <a:r>
              <a:rPr lang="en-US" sz="1000" b="0" i="0" u="none" strike="noStrike" cap="none" dirty="0">
                <a:solidFill>
                  <a:schemeClr val="dk1"/>
                </a:solidFill>
                <a:latin typeface="Arial"/>
                <a:ea typeface="Arial"/>
                <a:cs typeface="Arial"/>
                <a:sym typeface="Arial"/>
              </a:rPr>
              <a:t>, involving leadership and consultation from the wealthiest nations. Providing incentives for the cooperation of rich and poor states will increase sustainability of Housing projects. Countries looking to divest fr</a:t>
            </a:r>
            <a:r>
              <a:rPr lang="en-US" sz="1000" dirty="0">
                <a:solidFill>
                  <a:schemeClr val="dk1"/>
                </a:solidFill>
              </a:rPr>
              <a:t>om oil should invest in large PPP housing schemes. </a:t>
            </a:r>
            <a:endParaRPr sz="10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3"/>
          <p:cNvPicPr preferRelativeResize="0"/>
          <p:nvPr/>
        </p:nvPicPr>
        <p:blipFill rotWithShape="1">
          <a:blip r:embed="rId3">
            <a:alphaModFix/>
          </a:blip>
          <a:srcRect/>
          <a:stretch/>
        </p:blipFill>
        <p:spPr>
          <a:xfrm>
            <a:off x="167050" y="1004625"/>
            <a:ext cx="7276374" cy="3735199"/>
          </a:xfrm>
          <a:prstGeom prst="rect">
            <a:avLst/>
          </a:prstGeom>
          <a:noFill/>
          <a:ln>
            <a:noFill/>
          </a:ln>
        </p:spPr>
      </p:pic>
      <p:sp>
        <p:nvSpPr>
          <p:cNvPr id="384" name="Google Shape;384;p23"/>
          <p:cNvSpPr txBox="1">
            <a:spLocks noGrp="1"/>
          </p:cNvSpPr>
          <p:nvPr>
            <p:ph type="title"/>
          </p:nvPr>
        </p:nvSpPr>
        <p:spPr>
          <a:xfrm>
            <a:off x="581753" y="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300">
                <a:solidFill>
                  <a:srgbClr val="6BABD5"/>
                </a:solidFill>
              </a:rPr>
              <a:t>Regional Overview: </a:t>
            </a:r>
            <a:endParaRPr sz="23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2300">
                <a:solidFill>
                  <a:srgbClr val="6BABD5"/>
                </a:solidFill>
              </a:rPr>
              <a:t>Organization for Economic Co-Operation and Development</a:t>
            </a:r>
            <a:endParaRPr sz="2300">
              <a:solidFill>
                <a:srgbClr val="6BABD5"/>
              </a:solidFill>
            </a:endParaRPr>
          </a:p>
          <a:p>
            <a:pPr marL="0" lvl="0" indent="0" algn="l" rtl="0">
              <a:lnSpc>
                <a:spcPct val="100000"/>
              </a:lnSpc>
              <a:spcBef>
                <a:spcPts val="0"/>
              </a:spcBef>
              <a:spcAft>
                <a:spcPts val="0"/>
              </a:spcAft>
              <a:buClr>
                <a:srgbClr val="6BABD5"/>
              </a:buClr>
              <a:buSzPts val="2400"/>
              <a:buFont typeface="Twentieth Century"/>
              <a:buNone/>
            </a:pPr>
            <a:r>
              <a:rPr lang="en-US" sz="1200" i="1">
                <a:solidFill>
                  <a:srgbClr val="6BABD5"/>
                </a:solidFill>
              </a:rPr>
              <a:t>Australia, Bulgaria, Canada, France, Germany, Japan, Sweden, Turkey, United Kingdom, United States </a:t>
            </a:r>
            <a:endParaRPr sz="1200" i="1">
              <a:solidFill>
                <a:srgbClr val="6BABD5"/>
              </a:solidFill>
            </a:endParaRPr>
          </a:p>
        </p:txBody>
      </p:sp>
      <p:sp>
        <p:nvSpPr>
          <p:cNvPr id="385" name="Google Shape;385;p23"/>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2.e</a:t>
            </a:r>
            <a:endParaRPr sz="1400" b="1" i="0" u="none" strike="noStrike" cap="none">
              <a:solidFill>
                <a:srgbClr val="000000"/>
              </a:solidFill>
              <a:latin typeface="Arial"/>
              <a:ea typeface="Arial"/>
              <a:cs typeface="Arial"/>
              <a:sym typeface="Arial"/>
            </a:endParaRPr>
          </a:p>
        </p:txBody>
      </p:sp>
      <p:sp>
        <p:nvSpPr>
          <p:cNvPr id="386" name="Google Shape;386;p23"/>
          <p:cNvSpPr txBox="1"/>
          <p:nvPr/>
        </p:nvSpPr>
        <p:spPr>
          <a:xfrm>
            <a:off x="5294575" y="1307250"/>
            <a:ext cx="3190800" cy="392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Housing context in OECD countries:</a:t>
            </a:r>
            <a:endParaRPr sz="1400" b="0" i="0" u="none" strike="noStrike" cap="none">
              <a:solidFill>
                <a:srgbClr val="000000"/>
              </a:solidFill>
              <a:latin typeface="Arial"/>
              <a:ea typeface="Arial"/>
              <a:cs typeface="Arial"/>
              <a:sym typeface="Arial"/>
            </a:endParaRPr>
          </a:p>
        </p:txBody>
      </p:sp>
      <p:pic>
        <p:nvPicPr>
          <p:cNvPr id="387" name="Google Shape;387;p23"/>
          <p:cNvPicPr preferRelativeResize="0"/>
          <p:nvPr/>
        </p:nvPicPr>
        <p:blipFill rotWithShape="1">
          <a:blip r:embed="rId4">
            <a:alphaModFix/>
          </a:blip>
          <a:srcRect/>
          <a:stretch/>
        </p:blipFill>
        <p:spPr>
          <a:xfrm>
            <a:off x="8096250" y="47625"/>
            <a:ext cx="990600" cy="243325"/>
          </a:xfrm>
          <a:prstGeom prst="rect">
            <a:avLst/>
          </a:prstGeom>
          <a:noFill/>
          <a:ln>
            <a:noFill/>
          </a:ln>
        </p:spPr>
      </p:pic>
      <p:sp>
        <p:nvSpPr>
          <p:cNvPr id="388" name="Google Shape;388;p23"/>
          <p:cNvSpPr txBox="1"/>
          <p:nvPr/>
        </p:nvSpPr>
        <p:spPr>
          <a:xfrm>
            <a:off x="4965450" y="2105725"/>
            <a:ext cx="1931700" cy="1103100"/>
          </a:xfrm>
          <a:prstGeom prst="rect">
            <a:avLst/>
          </a:prstGeom>
          <a:solidFill>
            <a:srgbClr val="FFFFFF"/>
          </a:solid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LACK OF SUPPLY: </a:t>
            </a: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Many OECD countries are trying to increase production of affordable housing options for both rent and purchase to stimulate the housing market.</a:t>
            </a:r>
            <a:endParaRPr sz="1000" b="0" i="0" u="none" strike="noStrike" cap="none">
              <a:solidFill>
                <a:srgbClr val="000000"/>
              </a:solidFill>
              <a:latin typeface="Helvetica Neue"/>
              <a:ea typeface="Helvetica Neue"/>
              <a:cs typeface="Helvetica Neue"/>
              <a:sym typeface="Helvetica Neue"/>
            </a:endParaRPr>
          </a:p>
        </p:txBody>
      </p:sp>
      <p:sp>
        <p:nvSpPr>
          <p:cNvPr id="389" name="Google Shape;389;p23"/>
          <p:cNvSpPr txBox="1"/>
          <p:nvPr/>
        </p:nvSpPr>
        <p:spPr>
          <a:xfrm>
            <a:off x="7085675" y="2111725"/>
            <a:ext cx="1931700" cy="1521000"/>
          </a:xfrm>
          <a:prstGeom prst="rect">
            <a:avLst/>
          </a:prstGeom>
          <a:solidFill>
            <a:srgbClr val="FFFFFF"/>
          </a:solid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INEQUALITY: </a:t>
            </a:r>
            <a:endParaRPr sz="1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The countries of interest have high inequality rates, especially in the cases of the United States and Turkey. Many people are rent burdened, meaning rent constitutes the majority of their income. </a:t>
            </a:r>
            <a:endParaRPr sz="1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4"/>
          <p:cNvSpPr txBox="1">
            <a:spLocks noGrp="1"/>
          </p:cNvSpPr>
          <p:nvPr>
            <p:ph type="title"/>
          </p:nvPr>
        </p:nvSpPr>
        <p:spPr>
          <a:xfrm>
            <a:off x="609603" y="60275"/>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Organization for Economic Co-Operation and Development: Housing Panorama</a:t>
            </a:r>
            <a:endParaRPr sz="2400">
              <a:solidFill>
                <a:srgbClr val="6BABD5"/>
              </a:solidFill>
            </a:endParaRPr>
          </a:p>
        </p:txBody>
      </p:sp>
      <p:sp>
        <p:nvSpPr>
          <p:cNvPr id="395" name="Google Shape;395;p24"/>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2.e</a:t>
            </a:r>
            <a:endParaRPr sz="1400" b="1" i="0" u="none" strike="noStrike" cap="none">
              <a:solidFill>
                <a:srgbClr val="000000"/>
              </a:solidFill>
              <a:latin typeface="Arial"/>
              <a:ea typeface="Arial"/>
              <a:cs typeface="Arial"/>
              <a:sym typeface="Arial"/>
            </a:endParaRPr>
          </a:p>
        </p:txBody>
      </p:sp>
      <p:sp>
        <p:nvSpPr>
          <p:cNvPr id="396" name="Google Shape;396;p24"/>
          <p:cNvSpPr txBox="1"/>
          <p:nvPr/>
        </p:nvSpPr>
        <p:spPr>
          <a:xfrm>
            <a:off x="213675" y="1341450"/>
            <a:ext cx="2604900" cy="345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Germany</a:t>
            </a:r>
            <a:r>
              <a:rPr lang="en-US" sz="1000" b="0" i="0" u="none" strike="noStrike" cap="none">
                <a:solidFill>
                  <a:srgbClr val="000000"/>
                </a:solidFill>
                <a:latin typeface="Arial"/>
                <a:ea typeface="Arial"/>
                <a:cs typeface="Arial"/>
                <a:sym typeface="Arial"/>
              </a:rPr>
              <a:t>: </a:t>
            </a:r>
            <a:r>
              <a:rPr lang="en-US" sz="1000" b="0" i="0" u="none" strike="noStrike" cap="none">
                <a:solidFill>
                  <a:schemeClr val="dk1"/>
                </a:solidFill>
                <a:highlight>
                  <a:srgbClr val="FFFFFF"/>
                </a:highlight>
                <a:latin typeface="Arial"/>
                <a:ea typeface="Arial"/>
                <a:cs typeface="Arial"/>
                <a:sym typeface="Arial"/>
              </a:rPr>
              <a:t>Starting January 1, 2016 , Berlin is in effect passing a law governing how much it charges for apartments it controls, tenants in these buildings will pay no more than a third of their income in rent (and in some units with particularly steep energy costs, that will drop to a quarter of their income</a:t>
            </a: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highlight>
                  <a:srgbClr val="FFFFFF"/>
                </a:highlight>
                <a:latin typeface="Arial"/>
                <a:ea typeface="Arial"/>
                <a:cs typeface="Arial"/>
                <a:sym typeface="Arial"/>
              </a:rPr>
              <a:t>Canada: </a:t>
            </a:r>
            <a:r>
              <a:rPr lang="en-US" sz="1000" b="0" i="0" u="none" strike="noStrike" cap="none">
                <a:solidFill>
                  <a:schemeClr val="dk1"/>
                </a:solidFill>
                <a:highlight>
                  <a:srgbClr val="FFFFFF"/>
                </a:highlight>
                <a:latin typeface="Arial"/>
                <a:ea typeface="Arial"/>
                <a:cs typeface="Arial"/>
                <a:sym typeface="Arial"/>
              </a:rPr>
              <a:t>New national housing strategy created to provide additional affordable housing and help people find affordable ways to purchase homes </a:t>
            </a: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Australia: </a:t>
            </a:r>
            <a:r>
              <a:rPr lang="en-US" sz="1000" b="0" i="0" u="none" strike="noStrike" cap="none">
                <a:solidFill>
                  <a:schemeClr val="dk1"/>
                </a:solidFill>
                <a:latin typeface="Arial"/>
                <a:ea typeface="Arial"/>
                <a:cs typeface="Arial"/>
                <a:sym typeface="Arial"/>
              </a:rPr>
              <a:t>National Rental Affordability Scheme launched in 2008 to provide affordable rentals at least 20% below market rates updated in 2020</a:t>
            </a:r>
            <a:endParaRPr sz="10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rgbClr val="FFFFFF"/>
              </a:highlight>
              <a:latin typeface="Arial"/>
              <a:ea typeface="Arial"/>
              <a:cs typeface="Arial"/>
              <a:sym typeface="Arial"/>
            </a:endParaRPr>
          </a:p>
        </p:txBody>
      </p:sp>
      <p:pic>
        <p:nvPicPr>
          <p:cNvPr id="397" name="Google Shape;397;p24"/>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398" name="Google Shape;398;p24"/>
          <p:cNvSpPr txBox="1"/>
          <p:nvPr/>
        </p:nvSpPr>
        <p:spPr>
          <a:xfrm>
            <a:off x="30450" y="1083713"/>
            <a:ext cx="2826900" cy="51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Housing Policy</a:t>
            </a:r>
            <a:endParaRPr sz="1200" b="1" i="0" u="none" strike="noStrike" cap="none">
              <a:solidFill>
                <a:srgbClr val="000000"/>
              </a:solidFill>
              <a:latin typeface="Helvetica Neue"/>
              <a:ea typeface="Helvetica Neue"/>
              <a:cs typeface="Helvetica Neue"/>
              <a:sym typeface="Helvetica Neue"/>
            </a:endParaRPr>
          </a:p>
        </p:txBody>
      </p:sp>
      <p:sp>
        <p:nvSpPr>
          <p:cNvPr id="399" name="Google Shape;399;p24"/>
          <p:cNvSpPr txBox="1"/>
          <p:nvPr/>
        </p:nvSpPr>
        <p:spPr>
          <a:xfrm>
            <a:off x="3286050" y="1142625"/>
            <a:ext cx="2571900" cy="51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Helvetica Neue"/>
                <a:ea typeface="Helvetica Neue"/>
                <a:cs typeface="Helvetica Neue"/>
                <a:sym typeface="Helvetica Neue"/>
              </a:rPr>
              <a:t>Forced Eviction Policies</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highlight>
                <a:schemeClr val="lt1"/>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highlight>
                  <a:schemeClr val="lt1"/>
                </a:highlight>
                <a:latin typeface="Arial"/>
                <a:ea typeface="Arial"/>
                <a:cs typeface="Arial"/>
                <a:sym typeface="Arial"/>
              </a:rPr>
              <a:t>Sweden</a:t>
            </a:r>
            <a:r>
              <a:rPr lang="en-US" sz="1000" b="0" i="0" u="none" strike="noStrike" cap="none">
                <a:solidFill>
                  <a:schemeClr val="dk1"/>
                </a:solidFill>
                <a:highlight>
                  <a:schemeClr val="lt1"/>
                </a:highlight>
                <a:latin typeface="Arial"/>
                <a:ea typeface="Arial"/>
                <a:cs typeface="Arial"/>
                <a:sym typeface="Arial"/>
              </a:rPr>
              <a:t>: A tenant can not be evicted before the rent tribunal or the district court has made a decision. In many municipalities there is a special section, a rental counseling, that will help persons who risk eviction due to unpaid rents.</a:t>
            </a:r>
            <a:endParaRPr sz="1000" b="0" i="0" u="none" strike="noStrike" cap="none">
              <a:solidFill>
                <a:schemeClr val="dk1"/>
              </a:solidFill>
              <a:highlight>
                <a:schemeClr val="lt1"/>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highlight>
                <a:schemeClr val="lt1"/>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France</a:t>
            </a:r>
            <a:r>
              <a:rPr lang="en-US" sz="1000" b="0" i="0" u="none" strike="noStrike" cap="none">
                <a:solidFill>
                  <a:schemeClr val="dk1"/>
                </a:solidFill>
                <a:latin typeface="Arial"/>
                <a:ea typeface="Arial"/>
                <a:cs typeface="Arial"/>
                <a:sym typeface="Arial"/>
              </a:rPr>
              <a:t>: The Government's Housing Strategy was launched September 2017. The strategy has three pillars: build more, better and cheaper housing to trigger a "supply shock", meet the needs of every individual and protect the most vulnerable, and improve living conditions</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400" name="Google Shape;400;p24"/>
          <p:cNvSpPr txBox="1"/>
          <p:nvPr/>
        </p:nvSpPr>
        <p:spPr>
          <a:xfrm>
            <a:off x="6286650" y="1142625"/>
            <a:ext cx="2533500" cy="311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Helvetica Neue"/>
                <a:ea typeface="Helvetica Neue"/>
                <a:cs typeface="Helvetica Neue"/>
                <a:sym typeface="Helvetica Neue"/>
              </a:rPr>
              <a:t>Sustainable Building Codes</a:t>
            </a:r>
            <a:endParaRPr sz="1200" b="1"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UK: </a:t>
            </a:r>
            <a:r>
              <a:rPr lang="en-US" sz="1000" b="0" i="0" u="none" strike="noStrike" cap="none">
                <a:solidFill>
                  <a:schemeClr val="dk1"/>
                </a:solidFill>
                <a:latin typeface="Arial"/>
                <a:ea typeface="Arial"/>
                <a:cs typeface="Arial"/>
                <a:sym typeface="Arial"/>
              </a:rPr>
              <a:t>Launch of building safety program in 2017 to check for safety issues  and sustainability ratings in older buildings. </a:t>
            </a: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latin typeface="Arial"/>
                <a:ea typeface="Arial"/>
                <a:cs typeface="Arial"/>
                <a:sym typeface="Arial"/>
              </a:rPr>
              <a:t>USA: </a:t>
            </a:r>
            <a:r>
              <a:rPr lang="en-US" sz="1000" b="0" i="0" u="none" strike="noStrike" cap="none">
                <a:solidFill>
                  <a:schemeClr val="dk1"/>
                </a:solidFill>
                <a:latin typeface="Arial"/>
                <a:ea typeface="Arial"/>
                <a:cs typeface="Arial"/>
                <a:sym typeface="Arial"/>
              </a:rPr>
              <a:t>State-level sustainability programs are very popular.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8c328dcda8_6_5"/>
          <p:cNvSpPr txBox="1"/>
          <p:nvPr/>
        </p:nvSpPr>
        <p:spPr>
          <a:xfrm>
            <a:off x="1756350" y="1132725"/>
            <a:ext cx="5967300" cy="36393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1200"/>
              </a:spcBef>
              <a:spcAft>
                <a:spcPts val="0"/>
              </a:spcAft>
              <a:buClr>
                <a:schemeClr val="dk1"/>
              </a:buClr>
              <a:buSzPts val="1200"/>
              <a:buFont typeface="Helvetica Neue"/>
              <a:buAutoNum type="arabicPeriod"/>
            </a:pPr>
            <a:r>
              <a:rPr lang="en-US" sz="1200" b="1" i="0" u="none" strike="noStrike" cap="none">
                <a:solidFill>
                  <a:schemeClr val="dk1"/>
                </a:solidFill>
                <a:latin typeface="Helvetica Neue"/>
                <a:ea typeface="Helvetica Neue"/>
                <a:cs typeface="Helvetica Neue"/>
                <a:sym typeface="Helvetica Neue"/>
              </a:rPr>
              <a:t>Global Overview</a:t>
            </a:r>
            <a:endParaRPr sz="1200" b="1"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Global analysis of housing policies</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Preliminary conclusions</a:t>
            </a:r>
            <a:br>
              <a:rPr lang="en-US" sz="1200" b="0" i="0" u="none" strike="noStrike" cap="none">
                <a:solidFill>
                  <a:schemeClr val="dk1"/>
                </a:solidFill>
                <a:latin typeface="Helvetica Neue"/>
                <a:ea typeface="Helvetica Neue"/>
                <a:cs typeface="Helvetica Neue"/>
                <a:sym typeface="Helvetica Neue"/>
              </a:rPr>
            </a:br>
            <a:endParaRPr sz="1200" b="0" i="0" u="none" strike="noStrike" cap="none">
              <a:solidFill>
                <a:schemeClr val="dk1"/>
              </a:solidFill>
              <a:latin typeface="Helvetica Neue"/>
              <a:ea typeface="Helvetica Neue"/>
              <a:cs typeface="Helvetica Neue"/>
              <a:sym typeface="Helvetica Neue"/>
            </a:endParaRPr>
          </a:p>
          <a:p>
            <a:pPr marL="457200" marR="0" lvl="0" indent="-304800" algn="l" rtl="0">
              <a:lnSpc>
                <a:spcPct val="115000"/>
              </a:lnSpc>
              <a:spcBef>
                <a:spcPts val="0"/>
              </a:spcBef>
              <a:spcAft>
                <a:spcPts val="0"/>
              </a:spcAft>
              <a:buClr>
                <a:schemeClr val="dk1"/>
              </a:buClr>
              <a:buSzPts val="1200"/>
              <a:buFont typeface="Helvetica Neue"/>
              <a:buAutoNum type="arabicPeriod"/>
            </a:pPr>
            <a:r>
              <a:rPr lang="en-US" sz="1200" b="1" i="0" u="none" strike="noStrike" cap="none">
                <a:solidFill>
                  <a:schemeClr val="dk1"/>
                </a:solidFill>
                <a:latin typeface="Helvetica Neue"/>
                <a:ea typeface="Helvetica Neue"/>
                <a:cs typeface="Helvetica Neue"/>
                <a:sym typeface="Helvetica Neue"/>
              </a:rPr>
              <a:t>Emerging trends about housing and COVID-19 measures, per region</a:t>
            </a:r>
            <a:endParaRPr sz="1200" b="1" i="0" u="none" strike="noStrike" cap="none">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r>
              <a:rPr lang="en-US" sz="1200" b="1">
                <a:solidFill>
                  <a:schemeClr val="dk1"/>
                </a:solidFill>
                <a:latin typeface="Helvetica Neue"/>
                <a:ea typeface="Helvetica Neue"/>
                <a:cs typeface="Helvetica Neue"/>
                <a:sym typeface="Helvetica Neue"/>
              </a:rPr>
              <a:t>Regional Overview and Policy Recommendations</a:t>
            </a:r>
            <a:endParaRPr sz="1200" b="1">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Africa</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Asia &amp; the Pacific &amp; Russia</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Latin America &amp; the Caribbean</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Middle East &amp; North Africa</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Organization for Economic Co-operation &amp; Development</a:t>
            </a:r>
            <a:br>
              <a:rPr lang="en-US" sz="1200" b="0" i="0" u="none" strike="noStrike" cap="none">
                <a:solidFill>
                  <a:schemeClr val="dk1"/>
                </a:solidFill>
                <a:latin typeface="Helvetica Neue"/>
                <a:ea typeface="Helvetica Neue"/>
                <a:cs typeface="Helvetica Neue"/>
                <a:sym typeface="Helvetica Neue"/>
              </a:rPr>
            </a:br>
            <a:endParaRPr sz="1200" b="1" i="0" u="none" strike="noStrike" cap="none">
              <a:solidFill>
                <a:schemeClr val="dk1"/>
              </a:solidFill>
              <a:latin typeface="Helvetica Neue"/>
              <a:ea typeface="Helvetica Neue"/>
              <a:cs typeface="Helvetica Neue"/>
              <a:sym typeface="Helvetica Neue"/>
            </a:endParaRPr>
          </a:p>
          <a:p>
            <a:pPr marL="457200" marR="0" lvl="0" indent="-304800" algn="l" rtl="0">
              <a:lnSpc>
                <a:spcPct val="115000"/>
              </a:lnSpc>
              <a:spcBef>
                <a:spcPts val="0"/>
              </a:spcBef>
              <a:spcAft>
                <a:spcPts val="0"/>
              </a:spcAft>
              <a:buClr>
                <a:schemeClr val="dk1"/>
              </a:buClr>
              <a:buSzPts val="1200"/>
              <a:buFont typeface="Helvetica Neue"/>
              <a:buAutoNum type="arabicPeriod"/>
            </a:pPr>
            <a:r>
              <a:rPr lang="en-US" sz="1200" b="1">
                <a:solidFill>
                  <a:schemeClr val="dk1"/>
                </a:solidFill>
                <a:latin typeface="Helvetica Neue"/>
                <a:ea typeface="Helvetica Neue"/>
                <a:cs typeface="Helvetica Neue"/>
                <a:sym typeface="Helvetica Neue"/>
              </a:rPr>
              <a:t>Global </a:t>
            </a:r>
            <a:r>
              <a:rPr lang="en-US" sz="1200" b="1" i="0" u="none" strike="noStrike" cap="none">
                <a:solidFill>
                  <a:schemeClr val="dk1"/>
                </a:solidFill>
                <a:latin typeface="Helvetica Neue"/>
                <a:ea typeface="Helvetica Neue"/>
                <a:cs typeface="Helvetica Neue"/>
                <a:sym typeface="Helvetica Neue"/>
              </a:rPr>
              <a:t>Conclusions and Recommendations</a:t>
            </a:r>
            <a:endParaRPr sz="1200" b="1" i="0" u="none" strike="noStrike" cap="none">
              <a:solidFill>
                <a:schemeClr val="dk1"/>
              </a:solidFill>
              <a:latin typeface="Helvetica Neue"/>
              <a:ea typeface="Helvetica Neue"/>
              <a:cs typeface="Helvetica Neue"/>
              <a:sym typeface="Helvetica Neue"/>
            </a:endParaRPr>
          </a:p>
          <a:p>
            <a:pPr marL="914400" marR="0" lvl="1" indent="-304800" algn="l" rtl="0">
              <a:lnSpc>
                <a:spcPct val="115000"/>
              </a:lnSpc>
              <a:spcBef>
                <a:spcPts val="0"/>
              </a:spcBef>
              <a:spcAft>
                <a:spcPts val="0"/>
              </a:spcAft>
              <a:buClr>
                <a:schemeClr val="dk1"/>
              </a:buClr>
              <a:buSzPts val="1200"/>
              <a:buFont typeface="Helvetica Neue"/>
              <a:buAutoNum type="alphaLcPeriod"/>
            </a:pPr>
            <a:r>
              <a:rPr lang="en-US" sz="1200" b="0" i="0" u="none" strike="noStrike" cap="none">
                <a:solidFill>
                  <a:schemeClr val="dk1"/>
                </a:solidFill>
                <a:latin typeface="Helvetica Neue"/>
                <a:ea typeface="Helvetica Neue"/>
                <a:cs typeface="Helvetica Neue"/>
                <a:sym typeface="Helvetica Neue"/>
              </a:rPr>
              <a:t>Global Conclusions and </a:t>
            </a:r>
            <a:r>
              <a:rPr lang="en-US" sz="1200">
                <a:solidFill>
                  <a:schemeClr val="dk1"/>
                </a:solidFill>
                <a:latin typeface="Helvetica Neue"/>
                <a:ea typeface="Helvetica Neue"/>
                <a:cs typeface="Helvetica Neue"/>
                <a:sym typeface="Helvetica Neue"/>
              </a:rPr>
              <a:t>Recommendations</a:t>
            </a:r>
            <a:endParaRPr sz="1200" b="0" i="0" u="none" strike="noStrike" cap="none">
              <a:solidFill>
                <a:schemeClr val="dk1"/>
              </a:solidFill>
              <a:latin typeface="Helvetica Neue"/>
              <a:ea typeface="Helvetica Neue"/>
              <a:cs typeface="Helvetica Neue"/>
              <a:sym typeface="Helvetica Neue"/>
            </a:endParaRPr>
          </a:p>
          <a:p>
            <a:pPr marL="914400" marR="0" lvl="0" indent="0" algn="l" rtl="0">
              <a:lnSpc>
                <a:spcPct val="115000"/>
              </a:lnSpc>
              <a:spcBef>
                <a:spcPts val="0"/>
              </a:spcBef>
              <a:spcAft>
                <a:spcPts val="0"/>
              </a:spcAft>
              <a:buNone/>
            </a:pPr>
            <a:endParaRPr sz="1200" b="0" i="0" u="none" strike="noStrike" cap="none">
              <a:solidFill>
                <a:schemeClr val="dk1"/>
              </a:solidFill>
              <a:latin typeface="Helvetica Neue"/>
              <a:ea typeface="Helvetica Neue"/>
              <a:cs typeface="Helvetica Neue"/>
              <a:sym typeface="Helvetica Neue"/>
            </a:endParaRPr>
          </a:p>
          <a:p>
            <a:pPr marL="9144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Helvetica Neue"/>
              <a:ea typeface="Helvetica Neue"/>
              <a:cs typeface="Helvetica Neue"/>
              <a:sym typeface="Helvetica Neue"/>
            </a:endParaRPr>
          </a:p>
        </p:txBody>
      </p:sp>
      <p:sp>
        <p:nvSpPr>
          <p:cNvPr id="79" name="Google Shape;79;g8c328dcda8_6_5"/>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Agenda</a:t>
            </a:r>
            <a:endParaRPr sz="2400">
              <a:solidFill>
                <a:srgbClr val="6BABD5"/>
              </a:solidFill>
            </a:endParaRPr>
          </a:p>
        </p:txBody>
      </p:sp>
      <p:pic>
        <p:nvPicPr>
          <p:cNvPr id="80" name="Google Shape;80;g8c328dcda8_6_5"/>
          <p:cNvPicPr preferRelativeResize="0"/>
          <p:nvPr/>
        </p:nvPicPr>
        <p:blipFill rotWithShape="1">
          <a:blip r:embed="rId3">
            <a:alphaModFix/>
          </a:blip>
          <a:srcRect/>
          <a:stretch/>
        </p:blipFill>
        <p:spPr>
          <a:xfrm>
            <a:off x="8096250" y="47625"/>
            <a:ext cx="990600" cy="243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5"/>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2.e</a:t>
            </a:r>
            <a:endParaRPr sz="1400" b="1" i="0" u="none" strike="noStrike" cap="none">
              <a:solidFill>
                <a:srgbClr val="000000"/>
              </a:solidFill>
              <a:latin typeface="Arial"/>
              <a:ea typeface="Arial"/>
              <a:cs typeface="Arial"/>
              <a:sym typeface="Arial"/>
            </a:endParaRPr>
          </a:p>
        </p:txBody>
      </p:sp>
      <p:sp>
        <p:nvSpPr>
          <p:cNvPr id="406" name="Google Shape;406;p25"/>
          <p:cNvSpPr txBox="1">
            <a:spLocks noGrp="1"/>
          </p:cNvSpPr>
          <p:nvPr>
            <p:ph type="title"/>
          </p:nvPr>
        </p:nvSpPr>
        <p:spPr>
          <a:xfrm>
            <a:off x="609603" y="60275"/>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Organization for Economic Co-Operation and Development: COVID-19 Measures</a:t>
            </a:r>
            <a:endParaRPr sz="2400">
              <a:solidFill>
                <a:srgbClr val="6BABD5"/>
              </a:solidFill>
            </a:endParaRPr>
          </a:p>
        </p:txBody>
      </p:sp>
      <p:sp>
        <p:nvSpPr>
          <p:cNvPr id="407" name="Google Shape;407;p25"/>
          <p:cNvSpPr txBox="1"/>
          <p:nvPr/>
        </p:nvSpPr>
        <p:spPr>
          <a:xfrm>
            <a:off x="586800" y="1089850"/>
            <a:ext cx="84276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rPr>
              <a:t>Governments in this region have been ensuring that people are housed through several measures, including: </a:t>
            </a:r>
            <a:endParaRPr sz="1200" b="1" i="0" u="none" strike="noStrike" cap="none">
              <a:solidFill>
                <a:srgbClr val="000000"/>
              </a:solidFill>
            </a:endParaRPr>
          </a:p>
        </p:txBody>
      </p:sp>
      <p:pic>
        <p:nvPicPr>
          <p:cNvPr id="408" name="Google Shape;408;p25"/>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409" name="Google Shape;409;p25"/>
          <p:cNvSpPr txBox="1"/>
          <p:nvPr/>
        </p:nvSpPr>
        <p:spPr>
          <a:xfrm>
            <a:off x="358200" y="1359780"/>
            <a:ext cx="330900" cy="483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410" name="Google Shape;410;p25"/>
          <p:cNvSpPr txBox="1"/>
          <p:nvPr/>
        </p:nvSpPr>
        <p:spPr>
          <a:xfrm>
            <a:off x="590400" y="1411550"/>
            <a:ext cx="2666400" cy="11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Eviction Moratoria</a:t>
            </a:r>
            <a:endParaRPr sz="1200" b="1">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200" b="1">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200" b="1">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r>
              <a:rPr lang="en-US" sz="1000" b="1" i="0" u="none" strike="noStrike" cap="none">
                <a:solidFill>
                  <a:schemeClr val="dk1"/>
                </a:solidFill>
                <a:latin typeface="Helvetica Neue"/>
                <a:ea typeface="Helvetica Neue"/>
                <a:cs typeface="Helvetica Neue"/>
                <a:sym typeface="Helvetica Neue"/>
              </a:rPr>
              <a:t>USA: </a:t>
            </a:r>
            <a:r>
              <a:rPr lang="en-US" sz="1000" b="0" i="0" u="none" strike="noStrike" cap="none">
                <a:solidFill>
                  <a:schemeClr val="dk1"/>
                </a:solidFill>
                <a:latin typeface="Helvetica Neue"/>
                <a:ea typeface="Helvetica Neue"/>
                <a:cs typeface="Helvetica Neue"/>
                <a:sym typeface="Helvetica Neue"/>
              </a:rPr>
              <a:t>The United States Federal Housing Authority has ordered private mortgage lending enterprises to put a moratorium on evictions and foreclosures for at least 60 days starting March 28th. </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endParaRPr sz="1000">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r>
              <a:rPr lang="en-US" sz="1000" b="1" i="0" u="none" strike="noStrike" cap="none">
                <a:solidFill>
                  <a:schemeClr val="dk1"/>
                </a:solidFill>
                <a:latin typeface="Helvetica Neue"/>
                <a:ea typeface="Helvetica Neue"/>
                <a:cs typeface="Helvetica Neue"/>
                <a:sym typeface="Helvetica Neue"/>
              </a:rPr>
              <a:t>Canada: </a:t>
            </a:r>
            <a:r>
              <a:rPr lang="en-US" sz="1000" b="0" i="0" u="none" strike="noStrike" cap="none">
                <a:solidFill>
                  <a:schemeClr val="dk1"/>
                </a:solidFill>
                <a:latin typeface="Helvetica Neue"/>
                <a:ea typeface="Helvetica Neue"/>
                <a:cs typeface="Helvetica Neue"/>
                <a:sym typeface="Helvetica Neue"/>
              </a:rPr>
              <a:t>Canadian provinces and territories have placed eviction bans and suspensions during the pandemic as a part of their economic response plan. </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endParaRPr sz="1000">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200"/>
              <a:buFont typeface="Arial"/>
              <a:buNone/>
            </a:pPr>
            <a:r>
              <a:rPr lang="en-US" sz="1000" b="1" i="0" u="none" strike="noStrike" cap="none">
                <a:solidFill>
                  <a:schemeClr val="dk1"/>
                </a:solidFill>
                <a:latin typeface="Helvetica Neue"/>
                <a:ea typeface="Helvetica Neue"/>
                <a:cs typeface="Helvetica Neue"/>
                <a:sym typeface="Helvetica Neue"/>
              </a:rPr>
              <a:t>France: </a:t>
            </a:r>
            <a:r>
              <a:rPr lang="en-US" sz="1000" b="0" i="0" u="none" strike="noStrike" cap="none">
                <a:solidFill>
                  <a:schemeClr val="dk1"/>
                </a:solidFill>
                <a:latin typeface="Helvetica Neue"/>
                <a:ea typeface="Helvetica Neue"/>
                <a:cs typeface="Helvetica Neue"/>
                <a:sym typeface="Helvetica Neue"/>
              </a:rPr>
              <a:t>The “winter eviction truce” has been extended to July 10 due to the pandemic.</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sp>
        <p:nvSpPr>
          <p:cNvPr id="411" name="Google Shape;411;p25"/>
          <p:cNvSpPr txBox="1"/>
          <p:nvPr/>
        </p:nvSpPr>
        <p:spPr>
          <a:xfrm>
            <a:off x="6268050" y="1411550"/>
            <a:ext cx="2666400" cy="24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Helvetica Neue"/>
                <a:ea typeface="Helvetica Neue"/>
                <a:cs typeface="Helvetica Neue"/>
                <a:sym typeface="Helvetica Neue"/>
              </a:rPr>
              <a:t>Provision for Housing</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Arial"/>
              <a:buNone/>
            </a:pPr>
            <a:endParaRPr sz="1200" b="1">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Australia: </a:t>
            </a:r>
            <a:r>
              <a:rPr lang="en-US" sz="1000" b="0" i="0" u="none" strike="noStrike" cap="none">
                <a:solidFill>
                  <a:schemeClr val="dk1"/>
                </a:solidFill>
                <a:latin typeface="Helvetica Neue"/>
                <a:ea typeface="Helvetica Neue"/>
                <a:cs typeface="Helvetica Neue"/>
                <a:sym typeface="Helvetica Neue"/>
              </a:rPr>
              <a:t>Every territory in Australia has provided assistance to temporarily house people without homes in hotels and other such establishments.</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sp>
        <p:nvSpPr>
          <p:cNvPr id="412" name="Google Shape;412;p25"/>
          <p:cNvSpPr txBox="1"/>
          <p:nvPr/>
        </p:nvSpPr>
        <p:spPr>
          <a:xfrm>
            <a:off x="6060625" y="13319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413" name="Google Shape;413;p25"/>
          <p:cNvSpPr txBox="1"/>
          <p:nvPr/>
        </p:nvSpPr>
        <p:spPr>
          <a:xfrm>
            <a:off x="3356963" y="1408125"/>
            <a:ext cx="2666400" cy="11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a:solidFill>
                  <a:schemeClr val="dk1"/>
                </a:solidFill>
                <a:latin typeface="Helvetica Neue"/>
                <a:ea typeface="Helvetica Neue"/>
                <a:cs typeface="Helvetica Neue"/>
                <a:sym typeface="Helvetica Neue"/>
              </a:rPr>
              <a:t>Freezing or deferral of mortgage/ rent prices/ housing payments</a:t>
            </a:r>
            <a:endParaRPr sz="12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0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r>
              <a:rPr lang="en-US" sz="1000" b="1" i="0" u="none" strike="noStrike" cap="none">
                <a:solidFill>
                  <a:schemeClr val="dk1"/>
                </a:solidFill>
                <a:latin typeface="Helvetica Neue"/>
                <a:ea typeface="Helvetica Neue"/>
                <a:cs typeface="Helvetica Neue"/>
                <a:sym typeface="Helvetica Neue"/>
              </a:rPr>
              <a:t>USA: </a:t>
            </a:r>
            <a:r>
              <a:rPr lang="en-US" sz="1000" b="0" i="0" u="none" strike="noStrike" cap="none">
                <a:solidFill>
                  <a:schemeClr val="dk1"/>
                </a:solidFill>
                <a:latin typeface="Helvetica Neue"/>
                <a:ea typeface="Helvetica Neue"/>
                <a:cs typeface="Helvetica Neue"/>
                <a:sym typeface="Helvetica Neue"/>
              </a:rPr>
              <a:t>Ban on late fees for any missed rent or mortgage payments in New York State. </a:t>
            </a: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120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sp>
        <p:nvSpPr>
          <p:cNvPr id="414" name="Google Shape;414;p25"/>
          <p:cNvSpPr txBox="1"/>
          <p:nvPr/>
        </p:nvSpPr>
        <p:spPr>
          <a:xfrm>
            <a:off x="3104400" y="13319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1"/>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Conclusions and Policy Recommendations</a:t>
            </a:r>
            <a:endParaRPr sz="2400">
              <a:solidFill>
                <a:srgbClr val="6BABD5"/>
              </a:solidFill>
            </a:endParaRPr>
          </a:p>
        </p:txBody>
      </p:sp>
      <p:sp>
        <p:nvSpPr>
          <p:cNvPr id="420" name="Google Shape;420;p31"/>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rgbClr val="6BABD5"/>
                </a:solidFill>
                <a:latin typeface="Twentieth Century"/>
                <a:ea typeface="Twentieth Century"/>
                <a:cs typeface="Twentieth Century"/>
                <a:sym typeface="Twentieth Century"/>
              </a:rPr>
              <a:t>2</a:t>
            </a:r>
            <a:r>
              <a:rPr lang="en-US" sz="2400" b="1" i="0" u="none" strike="noStrike" cap="none">
                <a:solidFill>
                  <a:srgbClr val="6BABD5"/>
                </a:solidFill>
                <a:latin typeface="Twentieth Century"/>
                <a:ea typeface="Twentieth Century"/>
                <a:cs typeface="Twentieth Century"/>
                <a:sym typeface="Twentieth Century"/>
              </a:rPr>
              <a:t>.</a:t>
            </a:r>
            <a:r>
              <a:rPr lang="en-US" sz="2400" b="1">
                <a:solidFill>
                  <a:srgbClr val="6BABD5"/>
                </a:solidFill>
                <a:latin typeface="Twentieth Century"/>
                <a:ea typeface="Twentieth Century"/>
                <a:cs typeface="Twentieth Century"/>
                <a:sym typeface="Twentieth Century"/>
              </a:rPr>
              <a:t>e</a:t>
            </a:r>
            <a:endParaRPr sz="1400" b="1" i="0" u="none" strike="noStrike" cap="none">
              <a:solidFill>
                <a:srgbClr val="000000"/>
              </a:solidFill>
              <a:latin typeface="Arial"/>
              <a:ea typeface="Arial"/>
              <a:cs typeface="Arial"/>
              <a:sym typeface="Arial"/>
            </a:endParaRPr>
          </a:p>
        </p:txBody>
      </p:sp>
      <p:sp>
        <p:nvSpPr>
          <p:cNvPr id="421" name="Google Shape;421;p31"/>
          <p:cNvSpPr txBox="1"/>
          <p:nvPr/>
        </p:nvSpPr>
        <p:spPr>
          <a:xfrm>
            <a:off x="835800" y="1020075"/>
            <a:ext cx="7930200" cy="133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898D6"/>
                </a:solidFill>
                <a:latin typeface="Helvetica Neue"/>
                <a:ea typeface="Helvetica Neue"/>
                <a:cs typeface="Helvetica Neue"/>
                <a:sym typeface="Helvetica Neue"/>
              </a:rPr>
              <a:t>OECD Countries</a:t>
            </a:r>
            <a:endParaRPr sz="1200" b="1" i="0" u="none" strike="noStrike" cap="none">
              <a:solidFill>
                <a:srgbClr val="1898D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 </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Prioritize Temporary Housing Provisions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Australia’s response in housing rough sleepers has been quick, efficient, and successful. Other countries in the region have the capacity to replicate such a program through government funding and more focus on social protections instead of economic protections at this time. OECD countries can also take notice of other regions and their successful policies, such as the provision of temporary housing for those needing to isolate in Latin America. </a:t>
            </a:r>
            <a:endParaRPr sz="1000" b="0" i="0" u="none" strike="noStrike" cap="none">
              <a:solidFill>
                <a:srgbClr val="000000"/>
              </a:solidFill>
              <a:latin typeface="Helvetica Neue"/>
              <a:ea typeface="Helvetica Neue"/>
              <a:cs typeface="Helvetica Neue"/>
              <a:sym typeface="Helvetica Neue"/>
            </a:endParaRPr>
          </a:p>
        </p:txBody>
      </p:sp>
      <p:pic>
        <p:nvPicPr>
          <p:cNvPr id="422" name="Google Shape;422;p31"/>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423" name="Google Shape;423;p31"/>
          <p:cNvSpPr txBox="1"/>
          <p:nvPr/>
        </p:nvSpPr>
        <p:spPr>
          <a:xfrm>
            <a:off x="609600" y="1290588"/>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t>
            </a:r>
            <a:endParaRPr sz="1400" b="1" i="0" u="none" strike="noStrike" cap="none">
              <a:solidFill>
                <a:srgbClr val="000000"/>
              </a:solidFill>
              <a:latin typeface="Arial"/>
              <a:ea typeface="Arial"/>
              <a:cs typeface="Arial"/>
              <a:sym typeface="Arial"/>
            </a:endParaRPr>
          </a:p>
        </p:txBody>
      </p:sp>
      <p:sp>
        <p:nvSpPr>
          <p:cNvPr id="424" name="Google Shape;424;p31"/>
          <p:cNvSpPr txBox="1"/>
          <p:nvPr/>
        </p:nvSpPr>
        <p:spPr>
          <a:xfrm>
            <a:off x="609600" y="2261388"/>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2</a:t>
            </a:r>
            <a:endParaRPr sz="1400" b="1" i="0" u="none" strike="noStrike" cap="none">
              <a:solidFill>
                <a:srgbClr val="000000"/>
              </a:solidFill>
              <a:latin typeface="Arial"/>
              <a:ea typeface="Arial"/>
              <a:cs typeface="Arial"/>
              <a:sym typeface="Arial"/>
            </a:endParaRPr>
          </a:p>
        </p:txBody>
      </p:sp>
      <p:sp>
        <p:nvSpPr>
          <p:cNvPr id="425" name="Google Shape;425;p31"/>
          <p:cNvSpPr txBox="1"/>
          <p:nvPr/>
        </p:nvSpPr>
        <p:spPr>
          <a:xfrm>
            <a:off x="609600" y="2910500"/>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endParaRPr sz="1400" b="1" i="0" u="none" strike="noStrike" cap="none">
              <a:solidFill>
                <a:srgbClr val="000000"/>
              </a:solidFill>
              <a:latin typeface="Arial"/>
              <a:ea typeface="Arial"/>
              <a:cs typeface="Arial"/>
              <a:sym typeface="Arial"/>
            </a:endParaRPr>
          </a:p>
        </p:txBody>
      </p:sp>
      <p:sp>
        <p:nvSpPr>
          <p:cNvPr id="426" name="Google Shape;426;p31"/>
          <p:cNvSpPr txBox="1"/>
          <p:nvPr/>
        </p:nvSpPr>
        <p:spPr>
          <a:xfrm>
            <a:off x="835800" y="2354775"/>
            <a:ext cx="7782600" cy="893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Recognize lack of political will behind housing crisis in OECD countries</a:t>
            </a:r>
            <a:endParaRPr sz="1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As seen through the COVID-19 crisis, OECD countries have the resources to mobilize housing for homeless and vulnerable citizens. OECD countries need to continue their commitment to housing and ensure that adequate housing is provided to all. </a:t>
            </a:r>
            <a:endParaRPr sz="1000" b="0" i="0" u="none" strike="noStrike" cap="none">
              <a:solidFill>
                <a:srgbClr val="000000"/>
              </a:solidFill>
              <a:latin typeface="Helvetica Neue"/>
              <a:ea typeface="Helvetica Neue"/>
              <a:cs typeface="Helvetica Neue"/>
              <a:sym typeface="Helvetica Neue"/>
            </a:endParaRPr>
          </a:p>
        </p:txBody>
      </p:sp>
      <p:sp>
        <p:nvSpPr>
          <p:cNvPr id="427" name="Google Shape;427;p31"/>
          <p:cNvSpPr txBox="1"/>
          <p:nvPr/>
        </p:nvSpPr>
        <p:spPr>
          <a:xfrm>
            <a:off x="811350" y="2984025"/>
            <a:ext cx="7831500" cy="1168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Integrate housing as a part of emergency response plans</a:t>
            </a:r>
            <a:endParaRPr sz="1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It is clear that most OECD countries had difficulties at the beginning of the COVID-19 crisis, and continue to do so especially in terms of housing and quarantine facilities. Housing plans should be integrated into emergency response plans to ensure smooth future transitions during these times. </a:t>
            </a:r>
            <a:endParaRPr sz="1000" b="0" i="0" u="none" strike="noStrike" cap="none">
              <a:solidFill>
                <a:srgbClr val="000000"/>
              </a:solidFill>
              <a:latin typeface="Helvetica Neue"/>
              <a:ea typeface="Helvetica Neue"/>
              <a:cs typeface="Helvetica Neue"/>
              <a:sym typeface="Helvetica Neue"/>
            </a:endParaRPr>
          </a:p>
        </p:txBody>
      </p:sp>
      <p:sp>
        <p:nvSpPr>
          <p:cNvPr id="428" name="Google Shape;428;p31"/>
          <p:cNvSpPr txBox="1"/>
          <p:nvPr/>
        </p:nvSpPr>
        <p:spPr>
          <a:xfrm>
            <a:off x="609600" y="3668925"/>
            <a:ext cx="330900" cy="48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4</a:t>
            </a:r>
            <a:endParaRPr sz="1400" b="1" i="0" u="none" strike="noStrike" cap="none">
              <a:solidFill>
                <a:srgbClr val="000000"/>
              </a:solidFill>
              <a:latin typeface="Arial"/>
              <a:ea typeface="Arial"/>
              <a:cs typeface="Arial"/>
              <a:sym typeface="Arial"/>
            </a:endParaRPr>
          </a:p>
        </p:txBody>
      </p:sp>
      <p:sp>
        <p:nvSpPr>
          <p:cNvPr id="429" name="Google Shape;429;p31"/>
          <p:cNvSpPr txBox="1"/>
          <p:nvPr/>
        </p:nvSpPr>
        <p:spPr>
          <a:xfrm>
            <a:off x="822300" y="3730375"/>
            <a:ext cx="7499400" cy="598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Helvetica Neue"/>
                <a:ea typeface="Helvetica Neue"/>
                <a:cs typeface="Helvetica Neue"/>
                <a:sym typeface="Helvetica Neue"/>
              </a:rPr>
              <a:t>Rethink housing in times of crises</a:t>
            </a:r>
            <a:endParaRPr sz="1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Helvetica Neue"/>
                <a:ea typeface="Helvetica Neue"/>
                <a:cs typeface="Helvetica Neue"/>
                <a:sym typeface="Helvetica Neue"/>
              </a:rPr>
              <a:t>A major issue during the COVID-19 crisis has been a lack of effective shelter. Homeless shelters, along with other housing assistance institutions, should be labeled essential businesses so that they can continue to get funding and improve housing situations for those who need it. </a:t>
            </a:r>
            <a:endParaRPr sz="1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p:nvPr/>
        </p:nvSpPr>
        <p:spPr>
          <a:xfrm>
            <a:off x="8200" y="0"/>
            <a:ext cx="9144000" cy="4686900"/>
          </a:xfrm>
          <a:prstGeom prst="rect">
            <a:avLst/>
          </a:prstGeom>
          <a:solidFill>
            <a:srgbClr val="1998D5"/>
          </a:solidFill>
          <a:ln w="9525" cap="flat" cmpd="sng">
            <a:solidFill>
              <a:srgbClr val="6BA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6"/>
          <p:cNvSpPr txBox="1">
            <a:spLocks noGrp="1"/>
          </p:cNvSpPr>
          <p:nvPr>
            <p:ph type="title"/>
          </p:nvPr>
        </p:nvSpPr>
        <p:spPr>
          <a:xfrm>
            <a:off x="1199100" y="1723425"/>
            <a:ext cx="6745800" cy="1067400"/>
          </a:xfrm>
          <a:prstGeom prst="rect">
            <a:avLst/>
          </a:prstGeom>
          <a:noFill/>
          <a:ln>
            <a:noFill/>
          </a:ln>
        </p:spPr>
        <p:txBody>
          <a:bodyPr spcFirstLastPara="1" wrap="square" lIns="91400" tIns="45700" rIns="91400" bIns="45700" anchor="ctr" anchorCtr="0">
            <a:noAutofit/>
          </a:bodyPr>
          <a:lstStyle/>
          <a:p>
            <a:pPr marL="0" lvl="0" indent="0" algn="ctr" rtl="0">
              <a:lnSpc>
                <a:spcPct val="100000"/>
              </a:lnSpc>
              <a:spcBef>
                <a:spcPts val="0"/>
              </a:spcBef>
              <a:spcAft>
                <a:spcPts val="0"/>
              </a:spcAft>
              <a:buClr>
                <a:srgbClr val="6BABD5"/>
              </a:buClr>
              <a:buSzPts val="2400"/>
              <a:buFont typeface="Twentieth Century"/>
              <a:buNone/>
            </a:pPr>
            <a:r>
              <a:rPr lang="en-US" sz="4000" b="1">
                <a:solidFill>
                  <a:srgbClr val="FFFFFF"/>
                </a:solidFill>
              </a:rPr>
              <a:t>3. GLOBAL CONCLUSIONS AND RECOMMENDATIONS</a:t>
            </a:r>
            <a:endParaRPr sz="4000" b="1">
              <a:solidFill>
                <a:srgbClr val="FFFFFF"/>
              </a:solidFill>
            </a:endParaRPr>
          </a:p>
        </p:txBody>
      </p:sp>
      <p:sp>
        <p:nvSpPr>
          <p:cNvPr id="436" name="Google Shape;436;p26"/>
          <p:cNvSpPr/>
          <p:nvPr/>
        </p:nvSpPr>
        <p:spPr>
          <a:xfrm>
            <a:off x="98500" y="4719750"/>
            <a:ext cx="1067100" cy="2709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7" name="Google Shape;437;p26"/>
          <p:cNvPicPr preferRelativeResize="0"/>
          <p:nvPr/>
        </p:nvPicPr>
        <p:blipFill rotWithShape="1">
          <a:blip r:embed="rId3">
            <a:alphaModFix/>
          </a:blip>
          <a:srcRect/>
          <a:stretch/>
        </p:blipFill>
        <p:spPr>
          <a:xfrm>
            <a:off x="113500" y="4726550"/>
            <a:ext cx="1035648" cy="254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8d87e76a06_13_1"/>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Conclusions and Policy Recommendations: Global</a:t>
            </a:r>
            <a:endParaRPr sz="2400">
              <a:solidFill>
                <a:srgbClr val="6BABD5"/>
              </a:solidFill>
            </a:endParaRPr>
          </a:p>
        </p:txBody>
      </p:sp>
      <p:sp>
        <p:nvSpPr>
          <p:cNvPr id="443" name="Google Shape;443;g8d87e76a06_13_1"/>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r>
              <a:rPr lang="en-US" sz="2400" b="1">
                <a:solidFill>
                  <a:srgbClr val="6BABD5"/>
                </a:solidFill>
                <a:latin typeface="Twentieth Century"/>
                <a:ea typeface="Twentieth Century"/>
                <a:cs typeface="Twentieth Century"/>
                <a:sym typeface="Twentieth Century"/>
              </a:rPr>
              <a:t>a</a:t>
            </a:r>
            <a:endParaRPr sz="1400" b="1" i="0" u="none" strike="noStrike" cap="none">
              <a:solidFill>
                <a:srgbClr val="000000"/>
              </a:solidFill>
              <a:latin typeface="Arial"/>
              <a:ea typeface="Arial"/>
              <a:cs typeface="Arial"/>
              <a:sym typeface="Arial"/>
            </a:endParaRPr>
          </a:p>
        </p:txBody>
      </p:sp>
      <p:pic>
        <p:nvPicPr>
          <p:cNvPr id="444" name="Google Shape;444;g8d87e76a06_13_1"/>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445" name="Google Shape;445;g8d87e76a06_13_1"/>
          <p:cNvSpPr txBox="1"/>
          <p:nvPr/>
        </p:nvSpPr>
        <p:spPr>
          <a:xfrm>
            <a:off x="718650" y="1258550"/>
            <a:ext cx="7377600" cy="3586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Font typeface="Helvetica Neue"/>
              <a:buChar char="●"/>
            </a:pPr>
            <a:r>
              <a:rPr lang="en-US" sz="1200" b="1" i="0" u="none" strike="noStrike" cap="none">
                <a:solidFill>
                  <a:srgbClr val="000000"/>
                </a:solidFill>
                <a:latin typeface="Helvetica Neue"/>
                <a:ea typeface="Helvetica Neue"/>
                <a:cs typeface="Helvetica Neue"/>
                <a:sym typeface="Helvetica Neue"/>
              </a:rPr>
              <a:t>Housing Policy Recommendations: </a:t>
            </a:r>
            <a:endParaRPr sz="1200" b="1" i="0" u="none" strike="noStrike" cap="none">
              <a:solidFill>
                <a:srgbClr val="000000"/>
              </a:solidFill>
              <a:latin typeface="Helvetica Neue"/>
              <a:ea typeface="Helvetica Neue"/>
              <a:cs typeface="Helvetica Neue"/>
              <a:sym typeface="Helvetica Neue"/>
            </a:endParaRPr>
          </a:p>
          <a:p>
            <a:pPr marL="914400" marR="0" lvl="1" indent="-292100" algn="just" rtl="0">
              <a:lnSpc>
                <a:spcPct val="115000"/>
              </a:lnSpc>
              <a:spcBef>
                <a:spcPts val="0"/>
              </a:spcBef>
              <a:spcAft>
                <a:spcPts val="0"/>
              </a:spcAft>
              <a:buClr>
                <a:srgbClr val="000000"/>
              </a:buClr>
              <a:buSzPts val="1000"/>
              <a:buFont typeface="Helvetica Neue"/>
              <a:buChar char="○"/>
            </a:pPr>
            <a:r>
              <a:rPr lang="en-US" sz="1000" b="1" i="0" u="none" strike="noStrike" cap="none">
                <a:solidFill>
                  <a:srgbClr val="000000"/>
                </a:solidFill>
                <a:latin typeface="Helvetica Neue"/>
                <a:ea typeface="Helvetica Neue"/>
                <a:cs typeface="Helvetica Neue"/>
                <a:sym typeface="Helvetica Neue"/>
              </a:rPr>
              <a:t>Tax reform</a:t>
            </a:r>
            <a:r>
              <a:rPr lang="en-US" sz="1000" b="0" i="0" u="none" strike="noStrike" cap="none">
                <a:solidFill>
                  <a:srgbClr val="000000"/>
                </a:solidFill>
                <a:latin typeface="Helvetica Neue"/>
                <a:ea typeface="Helvetica Neue"/>
                <a:cs typeface="Helvetica Neue"/>
                <a:sym typeface="Helvetica Neue"/>
              </a:rPr>
              <a:t> avoid predatory </a:t>
            </a:r>
            <a:r>
              <a:rPr lang="en-US" sz="1000">
                <a:latin typeface="Helvetica Neue"/>
                <a:ea typeface="Helvetica Neue"/>
                <a:cs typeface="Helvetica Neue"/>
                <a:sym typeface="Helvetica Neue"/>
              </a:rPr>
              <a:t>PPPs. Incentivize private sector w/ LIHTCs committed to revitalizing communities.</a:t>
            </a:r>
            <a:endParaRPr sz="1000" b="0" i="0" u="none" strike="noStrike" cap="none">
              <a:solidFill>
                <a:srgbClr val="000000"/>
              </a:solidFill>
              <a:latin typeface="Helvetica Neue"/>
              <a:ea typeface="Helvetica Neue"/>
              <a:cs typeface="Helvetica Neue"/>
              <a:sym typeface="Helvetica Neue"/>
            </a:endParaRPr>
          </a:p>
          <a:p>
            <a:pPr marL="914400" marR="0" lvl="1" indent="-292100" algn="just" rtl="0">
              <a:lnSpc>
                <a:spcPct val="115000"/>
              </a:lnSpc>
              <a:spcBef>
                <a:spcPts val="0"/>
              </a:spcBef>
              <a:spcAft>
                <a:spcPts val="0"/>
              </a:spcAft>
              <a:buClr>
                <a:srgbClr val="000000"/>
              </a:buClr>
              <a:buSzPts val="1000"/>
              <a:buFont typeface="Helvetica Neue"/>
              <a:buChar char="○"/>
            </a:pPr>
            <a:r>
              <a:rPr lang="en-US" sz="1000" b="0" i="0" u="none" strike="noStrike" cap="none">
                <a:solidFill>
                  <a:srgbClr val="000000"/>
                </a:solidFill>
                <a:latin typeface="Helvetica Neue"/>
                <a:ea typeface="Helvetica Neue"/>
                <a:cs typeface="Helvetica Neue"/>
                <a:sym typeface="Helvetica Neue"/>
              </a:rPr>
              <a:t>Housing policy needs to be included in </a:t>
            </a:r>
            <a:r>
              <a:rPr lang="en-US" sz="1000" b="1" i="0" u="none" strike="noStrike" cap="none">
                <a:solidFill>
                  <a:srgbClr val="000000"/>
                </a:solidFill>
                <a:latin typeface="Helvetica Neue"/>
                <a:ea typeface="Helvetica Neue"/>
                <a:cs typeface="Helvetica Neue"/>
                <a:sym typeface="Helvetica Neue"/>
              </a:rPr>
              <a:t>disaster management</a:t>
            </a:r>
            <a:r>
              <a:rPr lang="en-US" sz="1000" b="0" i="0" u="none" strike="noStrike" cap="none">
                <a:solidFill>
                  <a:srgbClr val="000000"/>
                </a:solidFill>
                <a:latin typeface="Helvetica Neue"/>
                <a:ea typeface="Helvetica Neue"/>
                <a:cs typeface="Helvetica Neue"/>
                <a:sym typeface="Helvetica Neue"/>
              </a:rPr>
              <a:t> on a national level that is adhered to by states.</a:t>
            </a:r>
            <a:endParaRPr sz="1000" b="0" i="0" u="none" strike="noStrike" cap="none">
              <a:solidFill>
                <a:srgbClr val="000000"/>
              </a:solidFill>
              <a:latin typeface="Helvetica Neue"/>
              <a:ea typeface="Helvetica Neue"/>
              <a:cs typeface="Helvetica Neue"/>
              <a:sym typeface="Helvetica Neue"/>
            </a:endParaRPr>
          </a:p>
          <a:p>
            <a:pPr marL="914400" marR="0" lvl="1" indent="-292100" algn="just" rtl="0">
              <a:lnSpc>
                <a:spcPct val="115000"/>
              </a:lnSpc>
              <a:spcBef>
                <a:spcPts val="0"/>
              </a:spcBef>
              <a:spcAft>
                <a:spcPts val="0"/>
              </a:spcAft>
              <a:buClr>
                <a:srgbClr val="000000"/>
              </a:buClr>
              <a:buSzPts val="1000"/>
              <a:buFont typeface="Helvetica Neue"/>
              <a:buChar char="○"/>
            </a:pPr>
            <a:r>
              <a:rPr lang="en-US" sz="1000" b="1" i="0" u="none" strike="noStrike" cap="none">
                <a:solidFill>
                  <a:srgbClr val="000000"/>
                </a:solidFill>
                <a:latin typeface="Helvetica Neue"/>
                <a:ea typeface="Helvetica Neue"/>
                <a:cs typeface="Helvetica Neue"/>
                <a:sym typeface="Helvetica Neue"/>
              </a:rPr>
              <a:t>'Just sustainability'</a:t>
            </a:r>
            <a:r>
              <a:rPr lang="en-US" sz="1000" b="1">
                <a:latin typeface="Helvetica Neue"/>
                <a:ea typeface="Helvetica Neue"/>
                <a:cs typeface="Helvetica Neue"/>
                <a:sym typeface="Helvetica Neue"/>
              </a:rPr>
              <a:t> (</a:t>
            </a:r>
            <a:r>
              <a:rPr lang="en-US" sz="1000" b="0" i="0" u="none" strike="noStrike" cap="none">
                <a:solidFill>
                  <a:srgbClr val="000000"/>
                </a:solidFill>
                <a:latin typeface="Helvetica Neue"/>
                <a:ea typeface="Helvetica Neue"/>
                <a:cs typeface="Helvetica Neue"/>
                <a:sym typeface="Helvetica Neue"/>
              </a:rPr>
              <a:t>well being, quality of life, thinking about current and future generations) should be </a:t>
            </a:r>
            <a:r>
              <a:rPr lang="en-US" sz="1000">
                <a:latin typeface="Helvetica Neue"/>
                <a:ea typeface="Helvetica Neue"/>
                <a:cs typeface="Helvetica Neue"/>
                <a:sym typeface="Helvetica Neue"/>
              </a:rPr>
              <a:t>the focus as well as i</a:t>
            </a:r>
            <a:r>
              <a:rPr lang="en-US" sz="1000" b="0" i="0" u="none" strike="noStrike" cap="none">
                <a:solidFill>
                  <a:srgbClr val="000000"/>
                </a:solidFill>
                <a:latin typeface="Helvetica Neue"/>
                <a:ea typeface="Helvetica Neue"/>
                <a:cs typeface="Helvetica Neue"/>
                <a:sym typeface="Helvetica Neue"/>
              </a:rPr>
              <a:t>ncorporating local materials, resources, and workforce to combat unemployment.</a:t>
            </a:r>
            <a:endParaRPr sz="1000" b="0" i="0" u="none" strike="noStrike" cap="none">
              <a:solidFill>
                <a:srgbClr val="000000"/>
              </a:solidFill>
              <a:latin typeface="Helvetica Neue"/>
              <a:ea typeface="Helvetica Neue"/>
              <a:cs typeface="Helvetica Neue"/>
              <a:sym typeface="Helvetica Neue"/>
            </a:endParaRPr>
          </a:p>
          <a:p>
            <a:pPr marL="914400" marR="0" lvl="1" indent="-292100" algn="just" rtl="0">
              <a:lnSpc>
                <a:spcPct val="115000"/>
              </a:lnSpc>
              <a:spcBef>
                <a:spcPts val="0"/>
              </a:spcBef>
              <a:spcAft>
                <a:spcPts val="0"/>
              </a:spcAft>
              <a:buClr>
                <a:srgbClr val="000000"/>
              </a:buClr>
              <a:buSzPts val="1000"/>
              <a:buFont typeface="Helvetica Neue"/>
              <a:buChar char="○"/>
            </a:pPr>
            <a:r>
              <a:rPr lang="en-US" sz="1000" b="0" i="0" u="none" strike="noStrike" cap="none">
                <a:solidFill>
                  <a:srgbClr val="000000"/>
                </a:solidFill>
                <a:latin typeface="Helvetica Neue"/>
                <a:ea typeface="Helvetica Neue"/>
                <a:cs typeface="Helvetica Neue"/>
                <a:sym typeface="Helvetica Neue"/>
              </a:rPr>
              <a:t>Ensuring</a:t>
            </a:r>
            <a:r>
              <a:rPr lang="en-US" sz="1000" b="1" i="0" u="none" strike="noStrike" cap="none">
                <a:solidFill>
                  <a:srgbClr val="000000"/>
                </a:solidFill>
                <a:latin typeface="Helvetica Neue"/>
                <a:ea typeface="Helvetica Neue"/>
                <a:cs typeface="Helvetica Neue"/>
                <a:sym typeface="Helvetica Neue"/>
              </a:rPr>
              <a:t> justice and equity</a:t>
            </a:r>
            <a:r>
              <a:rPr lang="en-US" sz="1000" b="0" i="0" u="none" strike="noStrike" cap="none">
                <a:solidFill>
                  <a:srgbClr val="000000"/>
                </a:solidFill>
                <a:latin typeface="Helvetica Neue"/>
                <a:ea typeface="Helvetica Neue"/>
                <a:cs typeface="Helvetica Neue"/>
                <a:sym typeface="Helvetica Neue"/>
              </a:rPr>
              <a:t> in terms of recognition, process, and outcome (participatory planning), particularly for women, youth,</a:t>
            </a:r>
            <a:r>
              <a:rPr lang="en-US" sz="1000">
                <a:latin typeface="Helvetica Neue"/>
                <a:ea typeface="Helvetica Neue"/>
                <a:cs typeface="Helvetica Neue"/>
                <a:sym typeface="Helvetica Neue"/>
              </a:rPr>
              <a:t> and other vulnerable populations.</a:t>
            </a:r>
            <a:endParaRPr sz="1000" b="0" i="0" u="none" strike="noStrike" cap="none">
              <a:solidFill>
                <a:srgbClr val="000000"/>
              </a:solidFill>
              <a:latin typeface="Helvetica Neue"/>
              <a:ea typeface="Helvetica Neue"/>
              <a:cs typeface="Helvetica Neue"/>
              <a:sym typeface="Helvetica Neue"/>
            </a:endParaRPr>
          </a:p>
          <a:p>
            <a:pPr marL="914400" marR="0" lvl="1" indent="-292100" algn="just" rtl="0">
              <a:lnSpc>
                <a:spcPct val="115000"/>
              </a:lnSpc>
              <a:spcBef>
                <a:spcPts val="0"/>
              </a:spcBef>
              <a:spcAft>
                <a:spcPts val="0"/>
              </a:spcAft>
              <a:buClr>
                <a:srgbClr val="000000"/>
              </a:buClr>
              <a:buSzPts val="1000"/>
              <a:buFont typeface="Helvetica Neue"/>
              <a:buChar char="○"/>
            </a:pPr>
            <a:r>
              <a:rPr lang="en-US" sz="1000" b="1" i="0" u="none" strike="noStrike" cap="none">
                <a:solidFill>
                  <a:srgbClr val="000000"/>
                </a:solidFill>
                <a:latin typeface="Helvetica Neue"/>
                <a:ea typeface="Helvetica Neue"/>
                <a:cs typeface="Helvetica Neue"/>
                <a:sym typeface="Helvetica Neue"/>
              </a:rPr>
              <a:t>Formalize community land trusts</a:t>
            </a:r>
            <a:r>
              <a:rPr lang="en-US" sz="1000" b="0" i="0" u="none" strike="noStrike" cap="none">
                <a:solidFill>
                  <a:srgbClr val="000000"/>
                </a:solidFill>
                <a:latin typeface="Helvetica Neue"/>
                <a:ea typeface="Helvetica Neue"/>
                <a:cs typeface="Helvetica Neue"/>
                <a:sym typeface="Helvetica Neue"/>
              </a:rPr>
              <a:t> under the state.</a:t>
            </a:r>
            <a:endParaRPr sz="1000" b="0" i="0" u="none" strike="noStrike" cap="none">
              <a:solidFill>
                <a:srgbClr val="000000"/>
              </a:solidFill>
              <a:latin typeface="Helvetica Neue"/>
              <a:ea typeface="Helvetica Neue"/>
              <a:cs typeface="Helvetica Neue"/>
              <a:sym typeface="Helvetica Neue"/>
            </a:endParaRPr>
          </a:p>
          <a:p>
            <a:pPr marL="914400" marR="0" lvl="1" indent="-292100" algn="just" rtl="0">
              <a:lnSpc>
                <a:spcPct val="115000"/>
              </a:lnSpc>
              <a:spcBef>
                <a:spcPts val="0"/>
              </a:spcBef>
              <a:spcAft>
                <a:spcPts val="0"/>
              </a:spcAft>
              <a:buClr>
                <a:srgbClr val="000000"/>
              </a:buClr>
              <a:buSzPts val="1000"/>
              <a:buFont typeface="Helvetica Neue"/>
              <a:buChar char="○"/>
            </a:pPr>
            <a:r>
              <a:rPr lang="en-US" sz="1000" b="1" i="0" u="none" strike="noStrike" cap="none">
                <a:solidFill>
                  <a:srgbClr val="000000"/>
                </a:solidFill>
                <a:latin typeface="Helvetica Neue"/>
                <a:ea typeface="Helvetica Neue"/>
                <a:cs typeface="Helvetica Neue"/>
                <a:sym typeface="Helvetica Neue"/>
              </a:rPr>
              <a:t>Land-use and zoning practices</a:t>
            </a:r>
            <a:r>
              <a:rPr lang="en-US" sz="1000" b="0" i="0" u="none" strike="noStrike" cap="none">
                <a:solidFill>
                  <a:srgbClr val="000000"/>
                </a:solidFill>
                <a:latin typeface="Helvetica Neue"/>
                <a:ea typeface="Helvetica Neue"/>
                <a:cs typeface="Helvetica Neue"/>
                <a:sym typeface="Helvetica Neue"/>
              </a:rPr>
              <a:t> that protects forests, wetlands, and other ecosystems while building new housing. </a:t>
            </a:r>
            <a:endParaRPr sz="1000" b="0" i="0" u="none" strike="noStrike" cap="none">
              <a:solidFill>
                <a:srgbClr val="000000"/>
              </a:solidFill>
              <a:latin typeface="Helvetica Neue"/>
              <a:ea typeface="Helvetica Neue"/>
              <a:cs typeface="Helvetica Neue"/>
              <a:sym typeface="Helvetica Neue"/>
            </a:endParaRPr>
          </a:p>
          <a:p>
            <a:pPr marL="914400" lvl="1" indent="-292100" algn="just" rtl="0">
              <a:lnSpc>
                <a:spcPct val="115000"/>
              </a:lnSpc>
              <a:spcBef>
                <a:spcPts val="0"/>
              </a:spcBef>
              <a:spcAft>
                <a:spcPts val="0"/>
              </a:spcAft>
              <a:buSzPts val="1000"/>
              <a:buFont typeface="Helvetica Neue"/>
              <a:buChar char="○"/>
            </a:pPr>
            <a:r>
              <a:rPr lang="en-US" sz="1000" b="1">
                <a:solidFill>
                  <a:schemeClr val="dk1"/>
                </a:solidFill>
                <a:latin typeface="Helvetica Neue"/>
                <a:ea typeface="Helvetica Neue"/>
                <a:cs typeface="Helvetica Neue"/>
                <a:sym typeface="Helvetica Neue"/>
              </a:rPr>
              <a:t>Rethink housing in times of crises </a:t>
            </a:r>
            <a:r>
              <a:rPr lang="en-US" sz="1000">
                <a:solidFill>
                  <a:schemeClr val="dk1"/>
                </a:solidFill>
                <a:latin typeface="Helvetica Neue"/>
                <a:ea typeface="Helvetica Neue"/>
                <a:cs typeface="Helvetica Neue"/>
                <a:sym typeface="Helvetica Neue"/>
              </a:rPr>
              <a:t>to protect housing rights.</a:t>
            </a:r>
            <a:endParaRPr sz="1000">
              <a:latin typeface="Helvetica Neue"/>
              <a:ea typeface="Helvetica Neue"/>
              <a:cs typeface="Helvetica Neue"/>
              <a:sym typeface="Helvetica Neue"/>
            </a:endParaRPr>
          </a:p>
          <a:p>
            <a:pPr marL="0" lvl="0" indent="0" algn="l" rtl="0">
              <a:spcBef>
                <a:spcPts val="0"/>
              </a:spcBef>
              <a:spcAft>
                <a:spcPts val="0"/>
              </a:spcAft>
              <a:buNone/>
            </a:pPr>
            <a:endParaRPr sz="120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sz="1200" b="1">
                <a:solidFill>
                  <a:schemeClr val="dk1"/>
                </a:solidFill>
                <a:latin typeface="Helvetica Neue"/>
                <a:ea typeface="Helvetica Neue"/>
                <a:cs typeface="Helvetica Neue"/>
                <a:sym typeface="Helvetica Neue"/>
              </a:rPr>
              <a:t>COVID-19 Policy Recommendations:</a:t>
            </a:r>
            <a:r>
              <a:rPr lang="en-US"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marL="914400" lvl="1" indent="-292100" algn="just" rtl="0">
              <a:lnSpc>
                <a:spcPct val="115000"/>
              </a:lnSpc>
              <a:spcBef>
                <a:spcPts val="0"/>
              </a:spcBef>
              <a:spcAft>
                <a:spcPts val="0"/>
              </a:spcAft>
              <a:buClr>
                <a:schemeClr val="dk1"/>
              </a:buClr>
              <a:buSzPts val="1000"/>
              <a:buFont typeface="Helvetica Neue"/>
              <a:buChar char="○"/>
            </a:pPr>
            <a:r>
              <a:rPr lang="en-US" sz="1000" b="1">
                <a:solidFill>
                  <a:schemeClr val="dk1"/>
                </a:solidFill>
                <a:latin typeface="Helvetica Neue"/>
                <a:ea typeface="Helvetica Neue"/>
                <a:cs typeface="Helvetica Neue"/>
                <a:sym typeface="Helvetica Neue"/>
              </a:rPr>
              <a:t>Stronger protection of vulnerable populations</a:t>
            </a:r>
            <a:r>
              <a:rPr lang="en-US" sz="1000">
                <a:solidFill>
                  <a:schemeClr val="dk1"/>
                </a:solidFill>
                <a:latin typeface="Helvetica Neue"/>
                <a:ea typeface="Helvetica Neue"/>
                <a:cs typeface="Helvetica Neue"/>
                <a:sym typeface="Helvetica Neue"/>
              </a:rPr>
              <a:t>, i.e. migrants, indigenous populations, low income communities,  women.  </a:t>
            </a:r>
            <a:endParaRPr sz="1000">
              <a:solidFill>
                <a:schemeClr val="dk1"/>
              </a:solidFill>
              <a:latin typeface="Helvetica Neue"/>
              <a:ea typeface="Helvetica Neue"/>
              <a:cs typeface="Helvetica Neue"/>
              <a:sym typeface="Helvetica Neue"/>
            </a:endParaRPr>
          </a:p>
          <a:p>
            <a:pPr marL="914400" lvl="1" indent="-292100" algn="just" rtl="0">
              <a:lnSpc>
                <a:spcPct val="115000"/>
              </a:lnSpc>
              <a:spcBef>
                <a:spcPts val="0"/>
              </a:spcBef>
              <a:spcAft>
                <a:spcPts val="0"/>
              </a:spcAft>
              <a:buClr>
                <a:schemeClr val="dk1"/>
              </a:buClr>
              <a:buSzPts val="1000"/>
              <a:buFont typeface="Helvetica Neue"/>
              <a:buChar char="○"/>
            </a:pPr>
            <a:r>
              <a:rPr lang="en-US" sz="1000" b="1">
                <a:solidFill>
                  <a:schemeClr val="dk1"/>
                </a:solidFill>
                <a:latin typeface="Helvetica Neue"/>
                <a:ea typeface="Helvetica Neue"/>
                <a:cs typeface="Helvetica Neue"/>
                <a:sym typeface="Helvetica Neue"/>
              </a:rPr>
              <a:t>Provisions for temporary housing</a:t>
            </a:r>
            <a:r>
              <a:rPr lang="en-US" sz="1000">
                <a:solidFill>
                  <a:schemeClr val="dk1"/>
                </a:solidFill>
                <a:latin typeface="Helvetica Neue"/>
                <a:ea typeface="Helvetica Neue"/>
                <a:cs typeface="Helvetica Neue"/>
                <a:sym typeface="Helvetica Neue"/>
              </a:rPr>
              <a:t> should be expanded.</a:t>
            </a:r>
            <a:endParaRPr sz="1000">
              <a:solidFill>
                <a:schemeClr val="dk1"/>
              </a:solidFill>
              <a:latin typeface="Helvetica Neue"/>
              <a:ea typeface="Helvetica Neue"/>
              <a:cs typeface="Helvetica Neue"/>
              <a:sym typeface="Helvetica Neue"/>
            </a:endParaRPr>
          </a:p>
          <a:p>
            <a:pPr marL="914400" lvl="1" indent="-292100" algn="just" rtl="0">
              <a:lnSpc>
                <a:spcPct val="115000"/>
              </a:lnSpc>
              <a:spcBef>
                <a:spcPts val="0"/>
              </a:spcBef>
              <a:spcAft>
                <a:spcPts val="0"/>
              </a:spcAft>
              <a:buClr>
                <a:schemeClr val="dk1"/>
              </a:buClr>
              <a:buSzPts val="1000"/>
              <a:buFont typeface="Helvetica Neue"/>
              <a:buChar char="○"/>
            </a:pPr>
            <a:r>
              <a:rPr lang="en-US" sz="1000" b="1">
                <a:solidFill>
                  <a:schemeClr val="dk1"/>
                </a:solidFill>
                <a:latin typeface="Helvetica Neue"/>
                <a:ea typeface="Helvetica Neue"/>
                <a:cs typeface="Helvetica Neue"/>
                <a:sym typeface="Helvetica Neue"/>
              </a:rPr>
              <a:t>Repurposing vacant units as long-term housing options</a:t>
            </a:r>
            <a:r>
              <a:rPr lang="en-US" sz="1000">
                <a:solidFill>
                  <a:schemeClr val="dk1"/>
                </a:solidFill>
                <a:latin typeface="Helvetica Neue"/>
                <a:ea typeface="Helvetica Neue"/>
                <a:cs typeface="Helvetica Neue"/>
                <a:sym typeface="Helvetica Neue"/>
              </a:rPr>
              <a:t>.</a:t>
            </a:r>
            <a:endParaRPr sz="1000">
              <a:solidFill>
                <a:schemeClr val="dk1"/>
              </a:solidFill>
              <a:latin typeface="Helvetica Neue"/>
              <a:ea typeface="Helvetica Neue"/>
              <a:cs typeface="Helvetica Neue"/>
              <a:sym typeface="Helvetica Neue"/>
            </a:endParaRPr>
          </a:p>
          <a:p>
            <a:pPr marL="914400" lvl="1" indent="-292100" algn="just" rtl="0">
              <a:lnSpc>
                <a:spcPct val="115000"/>
              </a:lnSpc>
              <a:spcBef>
                <a:spcPts val="0"/>
              </a:spcBef>
              <a:spcAft>
                <a:spcPts val="0"/>
              </a:spcAft>
              <a:buClr>
                <a:schemeClr val="dk1"/>
              </a:buClr>
              <a:buSzPts val="1000"/>
              <a:buFont typeface="Helvetica Neue"/>
              <a:buChar char="○"/>
            </a:pPr>
            <a:r>
              <a:rPr lang="en-US" sz="1000" b="1">
                <a:solidFill>
                  <a:schemeClr val="dk1"/>
                </a:solidFill>
                <a:latin typeface="Helvetica Neue"/>
                <a:ea typeface="Helvetica Neue"/>
                <a:cs typeface="Helvetica Neue"/>
                <a:sym typeface="Helvetica Neue"/>
              </a:rPr>
              <a:t>Transitional shelters</a:t>
            </a:r>
            <a:r>
              <a:rPr lang="en-US" sz="1000">
                <a:solidFill>
                  <a:schemeClr val="dk1"/>
                </a:solidFill>
                <a:latin typeface="Helvetica Neue"/>
                <a:ea typeface="Helvetica Neue"/>
                <a:cs typeface="Helvetica Neue"/>
                <a:sym typeface="Helvetica Neue"/>
              </a:rPr>
              <a:t> while long term provision are being made.</a:t>
            </a:r>
            <a:endParaRPr sz="10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200" b="1">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3"/>
          <p:cNvSpPr txBox="1">
            <a:spLocks noGrp="1"/>
          </p:cNvSpPr>
          <p:nvPr>
            <p:ph type="sldNum" idx="12"/>
          </p:nvPr>
        </p:nvSpPr>
        <p:spPr>
          <a:xfrm>
            <a:off x="0" y="795169"/>
            <a:ext cx="533400" cy="183300"/>
          </a:xfrm>
          <a:prstGeom prst="rect">
            <a:avLst/>
          </a:prstGeom>
          <a:noFill/>
          <a:ln>
            <a:noFill/>
          </a:ln>
        </p:spPr>
        <p:txBody>
          <a:bodyPr spcFirstLastPara="1" wrap="square" lIns="91400" tIns="45700" rIns="91400" bIns="45700" anchor="ctr" anchorCtr="0">
            <a:noAutofit/>
          </a:bodyPr>
          <a:lstStyle/>
          <a:p>
            <a:pPr marL="0" lvl="0" indent="0" algn="ctr" rtl="0">
              <a:lnSpc>
                <a:spcPct val="100000"/>
              </a:lnSpc>
              <a:spcBef>
                <a:spcPts val="0"/>
              </a:spcBef>
              <a:spcAft>
                <a:spcPts val="0"/>
              </a:spcAft>
              <a:buClr>
                <a:srgbClr val="000000"/>
              </a:buClr>
              <a:buSzPts val="1500"/>
              <a:buFont typeface="Arial"/>
              <a:buNone/>
            </a:pPr>
            <a:fld id="{00000000-1234-1234-1234-123412341234}" type="slidenum">
              <a:rPr lang="en-US"/>
              <a:t>34</a:t>
            </a:fld>
            <a:endParaRPr/>
          </a:p>
        </p:txBody>
      </p:sp>
      <p:sp>
        <p:nvSpPr>
          <p:cNvPr id="452" name="Google Shape;452;p33"/>
          <p:cNvSpPr txBox="1"/>
          <p:nvPr/>
        </p:nvSpPr>
        <p:spPr>
          <a:xfrm>
            <a:off x="457075" y="933425"/>
            <a:ext cx="3629700" cy="32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898D6"/>
                </a:solidFill>
                <a:latin typeface="Helvetica Neue"/>
                <a:ea typeface="Helvetica Neue"/>
                <a:cs typeface="Helvetica Neue"/>
                <a:sym typeface="Helvetica Neue"/>
              </a:rPr>
              <a:t>Housing Policies</a:t>
            </a:r>
            <a:endParaRPr sz="1000" b="0" i="0" u="none" strike="noStrike" cap="none">
              <a:solidFill>
                <a:srgbClr val="1898D6"/>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500"/>
              <a:buFont typeface="Arial"/>
              <a:buNone/>
            </a:pPr>
            <a:endParaRPr sz="500" b="1"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chemeClr val="dk1"/>
              </a:buClr>
              <a:buSzPts val="1100"/>
              <a:buFont typeface="Arial"/>
              <a:buNone/>
            </a:pPr>
            <a:r>
              <a:rPr lang="en-US" sz="1000" b="1" i="0" u="none" strike="noStrike" cap="none">
                <a:solidFill>
                  <a:schemeClr val="dk1"/>
                </a:solidFill>
                <a:highlight>
                  <a:srgbClr val="FFFFFF"/>
                </a:highlight>
                <a:latin typeface="Arial"/>
                <a:ea typeface="Arial"/>
                <a:cs typeface="Arial"/>
                <a:sym typeface="Arial"/>
              </a:rPr>
              <a:t>National Housing Policy</a:t>
            </a:r>
            <a:r>
              <a:rPr lang="en-US" sz="1000" b="1" i="0" u="none" strike="noStrike" cap="none">
                <a:solidFill>
                  <a:schemeClr val="dk1"/>
                </a:solidFill>
                <a:latin typeface="Helvetica Neue"/>
                <a:ea typeface="Helvetica Neue"/>
                <a:cs typeface="Helvetica Neue"/>
                <a:sym typeface="Helvetica Neue"/>
              </a:rPr>
              <a:t>- Malaysia: </a:t>
            </a:r>
            <a:r>
              <a:rPr lang="en-US" sz="1000" b="0" i="0" u="none" strike="noStrike" cap="none">
                <a:solidFill>
                  <a:schemeClr val="dk1"/>
                </a:solidFill>
                <a:latin typeface="Helvetica Neue"/>
                <a:ea typeface="Helvetica Neue"/>
                <a:cs typeface="Helvetica Neue"/>
                <a:sym typeface="Helvetica Neue"/>
              </a:rPr>
              <a:t>Aimed to increase home ownership through sales and a rent-to-own scheme and setting the discounted  prices for affordable housing.</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400"/>
              <a:buFont typeface="Arial"/>
              <a:buNone/>
            </a:pPr>
            <a:endParaRPr sz="4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Incentive to reduce environmental impact - Mexico City’s Sustainable Buildings Certification Programme (SBCP):</a:t>
            </a:r>
            <a:r>
              <a:rPr lang="en-US" sz="1000" b="0" i="0" u="none" strike="noStrike" cap="none">
                <a:solidFill>
                  <a:schemeClr val="dk1"/>
                </a:solidFill>
                <a:latin typeface="Helvetica Neue"/>
                <a:ea typeface="Helvetica Neue"/>
                <a:cs typeface="Helvetica Neue"/>
                <a:sym typeface="Helvetica Neue"/>
              </a:rPr>
              <a:t> It offers the owners or tenants of commercial, residential and industrial buildings an opportunity to reduce and demonstrate the environmental impact of their properties across a broad range of categories.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500"/>
              <a:buFont typeface="Arial"/>
              <a:buNone/>
            </a:pPr>
            <a:endParaRPr sz="500" b="1"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Cairo Housing Project - Egypt: </a:t>
            </a:r>
            <a:r>
              <a:rPr lang="en-US" sz="1000" b="0" i="0" u="none" strike="noStrike" cap="none">
                <a:solidFill>
                  <a:schemeClr val="dk1"/>
                </a:solidFill>
                <a:latin typeface="Helvetica Neue"/>
                <a:ea typeface="Helvetica Neue"/>
                <a:cs typeface="Helvetica Neue"/>
                <a:sym typeface="Helvetica Neue"/>
              </a:rPr>
              <a:t>In efforts to meet U.N SDGs, the gender strategies, and focus on the youth and poor, President Sisi’s project in Cairo encompasses global initiative goals.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400"/>
              <a:buFont typeface="Arial"/>
              <a:buNone/>
            </a:pPr>
            <a:endParaRPr sz="4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Deliberate Inclusivity - South Africa: </a:t>
            </a:r>
            <a:r>
              <a:rPr lang="en-US" sz="1000" b="0" i="0" u="none" strike="noStrike" cap="none">
                <a:solidFill>
                  <a:schemeClr val="dk1"/>
                </a:solidFill>
                <a:latin typeface="Helvetica Neue"/>
                <a:ea typeface="Helvetica Neue"/>
                <a:cs typeface="Helvetica Neue"/>
                <a:sym typeface="Helvetica Neue"/>
              </a:rPr>
              <a:t>30% of all developing mandated to be targeted at low-income households.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500"/>
              <a:buFont typeface="Arial"/>
              <a:buNone/>
            </a:pPr>
            <a:endParaRPr sz="500" b="0" i="0" u="none" strike="noStrike" cap="none">
              <a:solidFill>
                <a:schemeClr val="dk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chemeClr val="dk1"/>
              </a:buClr>
              <a:buSzPts val="1100"/>
              <a:buFont typeface="Arial"/>
              <a:buNone/>
            </a:pPr>
            <a:r>
              <a:rPr lang="en-US" sz="1000" b="1" i="0" u="none" strike="noStrike" cap="none">
                <a:solidFill>
                  <a:schemeClr val="dk1"/>
                </a:solidFill>
                <a:highlight>
                  <a:srgbClr val="FFFFFF"/>
                </a:highlight>
                <a:latin typeface="Arial"/>
                <a:ea typeface="Arial"/>
                <a:cs typeface="Arial"/>
                <a:sym typeface="Arial"/>
              </a:rPr>
              <a:t>Eviction Policy - Angola: </a:t>
            </a:r>
            <a:r>
              <a:rPr lang="en-US" sz="1000" b="0" i="0" u="none" strike="noStrike" cap="none">
                <a:solidFill>
                  <a:schemeClr val="dk1"/>
                </a:solidFill>
                <a:highlight>
                  <a:srgbClr val="FFFFFF"/>
                </a:highlight>
                <a:latin typeface="Arial"/>
                <a:ea typeface="Arial"/>
                <a:cs typeface="Arial"/>
                <a:sym typeface="Arial"/>
              </a:rPr>
              <a:t>Working with tenants of affordable housing schemes to change terms of their loans and extending payment deadlines to avoid evictions.</a:t>
            </a:r>
            <a:endParaRPr sz="10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sp>
        <p:nvSpPr>
          <p:cNvPr id="453" name="Google Shape;453;p33"/>
          <p:cNvSpPr txBox="1"/>
          <p:nvPr/>
        </p:nvSpPr>
        <p:spPr>
          <a:xfrm>
            <a:off x="4937225" y="978475"/>
            <a:ext cx="36297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rgbClr val="1898D6"/>
                </a:solidFill>
                <a:latin typeface="Helvetica Neue"/>
                <a:ea typeface="Helvetica Neue"/>
                <a:cs typeface="Helvetica Neue"/>
                <a:sym typeface="Helvetica Neue"/>
              </a:rPr>
              <a:t>COVID-19 Responses</a:t>
            </a:r>
            <a:endParaRPr sz="1000" b="0" i="0" u="none" strike="noStrike" cap="none">
              <a:solidFill>
                <a:srgbClr val="1898D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endParaRPr sz="100" b="0" i="0" u="none" strike="noStrike" cap="none">
              <a:solidFill>
                <a:srgbClr val="1898D6"/>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chemeClr val="dk1"/>
              </a:buClr>
              <a:buSzPts val="1100"/>
              <a:buFont typeface="Arial"/>
              <a:buNone/>
            </a:pPr>
            <a:r>
              <a:rPr lang="en-US" sz="1000" b="1" i="0" u="none" strike="noStrike" cap="none">
                <a:solidFill>
                  <a:schemeClr val="dk1"/>
                </a:solidFill>
                <a:latin typeface="Helvetica Neue"/>
                <a:ea typeface="Helvetica Neue"/>
                <a:cs typeface="Helvetica Neue"/>
                <a:sym typeface="Helvetica Neue"/>
              </a:rPr>
              <a:t>Multi-layered Approach- India: </a:t>
            </a:r>
            <a:r>
              <a:rPr lang="en-US" sz="1000" b="0" i="0" u="none" strike="noStrike" cap="none">
                <a:solidFill>
                  <a:schemeClr val="dk1"/>
                </a:solidFill>
                <a:latin typeface="Helvetica Neue"/>
                <a:ea typeface="Helvetica Neue"/>
                <a:cs typeface="Helvetica Neue"/>
                <a:sym typeface="Helvetica Neue"/>
              </a:rPr>
              <a:t>States provided temporary shelter for the vulnerable, including homeless and migrant workers, and those needing to be isolated. At least one state, Delhi, prohibited eviction and provided other contingency measures for those affected.</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300"/>
              <a:buFont typeface="Arial"/>
              <a:buNone/>
            </a:pPr>
            <a:endParaRPr sz="3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Repurposing of vacant space into temporary shelter - Ecuador: </a:t>
            </a:r>
            <a:r>
              <a:rPr lang="en-US" sz="1000" b="0" i="0" u="none" strike="noStrike" cap="none">
                <a:solidFill>
                  <a:schemeClr val="dk1"/>
                </a:solidFill>
                <a:latin typeface="Helvetica Neue"/>
                <a:ea typeface="Helvetica Neue"/>
                <a:cs typeface="Helvetica Neue"/>
                <a:sym typeface="Helvetica Neue"/>
              </a:rPr>
              <a:t>The existing program to address homelessness was expanded and adapted for COVID-19 with a pavilion of Casa de la Cultura Ecuatoriana being repurposed to become a temporary shelter for the homeless, where they receive medical attention from the Health Secretary and the Red Cross.</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300"/>
              <a:buFont typeface="Arial"/>
              <a:buNone/>
            </a:pPr>
            <a:endParaRPr sz="3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r>
              <a:rPr lang="en-US" sz="1000" b="1" i="0" u="none" strike="noStrike" cap="none">
                <a:solidFill>
                  <a:schemeClr val="dk1"/>
                </a:solidFill>
                <a:latin typeface="Helvetica Neue"/>
                <a:ea typeface="Helvetica Neue"/>
                <a:cs typeface="Helvetica Neue"/>
                <a:sym typeface="Helvetica Neue"/>
              </a:rPr>
              <a:t>Quick response in temporary housing provision - Australia: </a:t>
            </a:r>
            <a:r>
              <a:rPr lang="en-US" sz="1000" b="0" i="0" u="none" strike="noStrike" cap="none">
                <a:solidFill>
                  <a:schemeClr val="dk1"/>
                </a:solidFill>
                <a:latin typeface="Helvetica Neue"/>
                <a:ea typeface="Helvetica Neue"/>
                <a:cs typeface="Helvetica Neue"/>
                <a:sym typeface="Helvetica Neue"/>
              </a:rPr>
              <a:t>Australia has had quick responses in providing housing for homeless people during COVID-19. Every territory has provided housing in some capacity</a:t>
            </a:r>
            <a:endParaRPr sz="1000" b="0" i="0" u="none" strike="noStrike" cap="none">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endParaRPr sz="100">
              <a:solidFill>
                <a:schemeClr val="dk1"/>
              </a:solidFill>
              <a:latin typeface="Helvetica Neue"/>
              <a:ea typeface="Helvetica Neue"/>
              <a:cs typeface="Helvetica Neue"/>
              <a:sym typeface="Helvetica Neue"/>
            </a:endParaRPr>
          </a:p>
          <a:p>
            <a:pPr marL="0" marR="0" lvl="0" indent="0" algn="just" rtl="0">
              <a:lnSpc>
                <a:spcPct val="115000"/>
              </a:lnSpc>
              <a:spcBef>
                <a:spcPts val="0"/>
              </a:spcBef>
              <a:spcAft>
                <a:spcPts val="0"/>
              </a:spcAft>
              <a:buClr>
                <a:srgbClr val="000000"/>
              </a:buClr>
              <a:buSzPts val="1000"/>
              <a:buFont typeface="Arial"/>
              <a:buNone/>
            </a:pPr>
            <a:r>
              <a:rPr lang="en-US" sz="1000" b="1">
                <a:solidFill>
                  <a:schemeClr val="dk1"/>
                </a:solidFill>
                <a:latin typeface="Helvetica Neue"/>
                <a:ea typeface="Helvetica Neue"/>
                <a:cs typeface="Helvetica Neue"/>
                <a:sym typeface="Helvetica Neue"/>
              </a:rPr>
              <a:t>Repurposing for temporary housing - </a:t>
            </a:r>
            <a:r>
              <a:rPr lang="en-US" sz="1000" b="1" i="0" u="none" strike="noStrike" cap="none">
                <a:solidFill>
                  <a:schemeClr val="dk1"/>
                </a:solidFill>
                <a:latin typeface="Helvetica Neue"/>
                <a:ea typeface="Helvetica Neue"/>
                <a:cs typeface="Helvetica Neue"/>
                <a:sym typeface="Helvetica Neue"/>
              </a:rPr>
              <a:t>Ethiopia: </a:t>
            </a:r>
            <a:r>
              <a:rPr lang="en-US" sz="1000" i="0" u="none" strike="noStrike" cap="none">
                <a:solidFill>
                  <a:schemeClr val="dk1"/>
                </a:solidFill>
                <a:latin typeface="Helvetica Neue"/>
                <a:ea typeface="Helvetica Neue"/>
                <a:cs typeface="Helvetica Neue"/>
                <a:sym typeface="Helvetica Neue"/>
              </a:rPr>
              <a:t>It </a:t>
            </a:r>
            <a:r>
              <a:rPr lang="en-US" sz="1000" b="0" i="0" u="none" strike="noStrike" cap="none">
                <a:solidFill>
                  <a:schemeClr val="dk1"/>
                </a:solidFill>
                <a:latin typeface="Helvetica Neue"/>
                <a:ea typeface="Helvetica Neue"/>
                <a:cs typeface="Helvetica Neue"/>
                <a:sym typeface="Helvetica Neue"/>
              </a:rPr>
              <a:t>has turned all university, school, and conference spaces into temporary housing and quarantine centers.</a:t>
            </a:r>
            <a:endParaRPr sz="1000" b="0" i="0" u="none" strike="noStrike" cap="none">
              <a:solidFill>
                <a:schemeClr val="dk1"/>
              </a:solidFill>
              <a:latin typeface="Helvetica Neue"/>
              <a:ea typeface="Helvetica Neue"/>
              <a:cs typeface="Helvetica Neue"/>
              <a:sym typeface="Helvetica Neue"/>
            </a:endParaRPr>
          </a:p>
        </p:txBody>
      </p:sp>
      <p:sp>
        <p:nvSpPr>
          <p:cNvPr id="454" name="Google Shape;454;p33"/>
          <p:cNvSpPr txBox="1">
            <a:spLocks noGrp="1"/>
          </p:cNvSpPr>
          <p:nvPr>
            <p:ph type="title"/>
          </p:nvPr>
        </p:nvSpPr>
        <p:spPr>
          <a:xfrm>
            <a:off x="740228" y="20010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Best Practices</a:t>
            </a:r>
            <a:endParaRPr sz="2400">
              <a:solidFill>
                <a:srgbClr val="6BABD5"/>
              </a:solidFill>
            </a:endParaRPr>
          </a:p>
        </p:txBody>
      </p:sp>
      <p:sp>
        <p:nvSpPr>
          <p:cNvPr id="455" name="Google Shape;455;p33"/>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3.</a:t>
            </a:r>
            <a:r>
              <a:rPr lang="en-US" sz="2400" b="1">
                <a:solidFill>
                  <a:srgbClr val="6BABD5"/>
                </a:solidFill>
                <a:latin typeface="Twentieth Century"/>
                <a:ea typeface="Twentieth Century"/>
                <a:cs typeface="Twentieth Century"/>
                <a:sym typeface="Twentieth Century"/>
              </a:rPr>
              <a:t>b</a:t>
            </a:r>
            <a:endParaRPr sz="1400" b="1" i="0" u="none" strike="noStrike" cap="none">
              <a:solidFill>
                <a:srgbClr val="000000"/>
              </a:solidFill>
              <a:latin typeface="Arial"/>
              <a:ea typeface="Arial"/>
              <a:cs typeface="Arial"/>
              <a:sym typeface="Arial"/>
            </a:endParaRPr>
          </a:p>
        </p:txBody>
      </p:sp>
      <p:sp>
        <p:nvSpPr>
          <p:cNvPr id="456" name="Google Shape;456;p33"/>
          <p:cNvSpPr txBox="1"/>
          <p:nvPr/>
        </p:nvSpPr>
        <p:spPr>
          <a:xfrm>
            <a:off x="8177175" y="4399925"/>
            <a:ext cx="1098000" cy="36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000" i="0" u="sng" strike="noStrike" cap="none">
                <a:latin typeface="Helvetica Neue"/>
                <a:ea typeface="Helvetica Neue"/>
                <a:cs typeface="Helvetica Neue"/>
                <a:sym typeface="Helvetica Neue"/>
                <a:hlinkClick r:id="rId3"/>
              </a:rPr>
              <a:t>Visualization</a:t>
            </a:r>
            <a:endParaRPr sz="1000" i="0" u="none" strike="noStrike" cap="none">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4"/>
          <p:cNvSpPr txBox="1">
            <a:spLocks noGrp="1"/>
          </p:cNvSpPr>
          <p:nvPr>
            <p:ph type="title"/>
          </p:nvPr>
        </p:nvSpPr>
        <p:spPr>
          <a:xfrm>
            <a:off x="2017201" y="1895550"/>
            <a:ext cx="5109600" cy="742800"/>
          </a:xfrm>
          <a:prstGeom prst="rect">
            <a:avLst/>
          </a:prstGeom>
          <a:noFill/>
          <a:ln>
            <a:noFill/>
          </a:ln>
        </p:spPr>
        <p:txBody>
          <a:bodyPr spcFirstLastPara="1" wrap="square" lIns="91400" tIns="45700" rIns="91400" bIns="45700" anchor="ctr" anchorCtr="0">
            <a:noAutofit/>
          </a:bodyPr>
          <a:lstStyle/>
          <a:p>
            <a:pPr marL="0" lvl="0" indent="0" algn="ctr" rtl="0">
              <a:lnSpc>
                <a:spcPct val="100000"/>
              </a:lnSpc>
              <a:spcBef>
                <a:spcPts val="0"/>
              </a:spcBef>
              <a:spcAft>
                <a:spcPts val="0"/>
              </a:spcAft>
              <a:buClr>
                <a:srgbClr val="6BABD5"/>
              </a:buClr>
              <a:buSzPts val="2400"/>
              <a:buFont typeface="Twentieth Century"/>
              <a:buNone/>
            </a:pPr>
            <a:r>
              <a:rPr lang="en-US" sz="6000">
                <a:solidFill>
                  <a:srgbClr val="6BABD5"/>
                </a:solidFill>
              </a:rPr>
              <a:t>THANK YOU</a:t>
            </a:r>
            <a:endParaRPr sz="6000">
              <a:solidFill>
                <a:srgbClr val="6BABD5"/>
              </a:solidFill>
            </a:endParaRPr>
          </a:p>
        </p:txBody>
      </p:sp>
      <p:sp>
        <p:nvSpPr>
          <p:cNvPr id="462" name="Google Shape;462;p34"/>
          <p:cNvSpPr/>
          <p:nvPr/>
        </p:nvSpPr>
        <p:spPr>
          <a:xfrm>
            <a:off x="-16350" y="630900"/>
            <a:ext cx="9176700" cy="3852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p34"/>
          <p:cNvPicPr preferRelativeResize="0"/>
          <p:nvPr/>
        </p:nvPicPr>
        <p:blipFill rotWithShape="1">
          <a:blip r:embed="rId3">
            <a:alphaModFix/>
          </a:blip>
          <a:srcRect/>
          <a:stretch/>
        </p:blipFill>
        <p:spPr>
          <a:xfrm>
            <a:off x="8096250" y="47625"/>
            <a:ext cx="990600" cy="243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p:nvPr/>
        </p:nvSpPr>
        <p:spPr>
          <a:xfrm>
            <a:off x="8200" y="0"/>
            <a:ext cx="9144000" cy="4686900"/>
          </a:xfrm>
          <a:prstGeom prst="rect">
            <a:avLst/>
          </a:prstGeom>
          <a:solidFill>
            <a:srgbClr val="1998D5"/>
          </a:solidFill>
          <a:ln w="9525" cap="flat" cmpd="sng">
            <a:solidFill>
              <a:srgbClr val="6BA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txBox="1">
            <a:spLocks noGrp="1"/>
          </p:cNvSpPr>
          <p:nvPr>
            <p:ph type="title"/>
          </p:nvPr>
        </p:nvSpPr>
        <p:spPr>
          <a:xfrm>
            <a:off x="1199101" y="1971750"/>
            <a:ext cx="6745800" cy="742800"/>
          </a:xfrm>
          <a:prstGeom prst="rect">
            <a:avLst/>
          </a:prstGeom>
          <a:noFill/>
          <a:ln>
            <a:noFill/>
          </a:ln>
        </p:spPr>
        <p:txBody>
          <a:bodyPr spcFirstLastPara="1" wrap="square" lIns="91400" tIns="45700" rIns="91400" bIns="45700" anchor="ctr" anchorCtr="0">
            <a:noAutofit/>
          </a:bodyPr>
          <a:lstStyle/>
          <a:p>
            <a:pPr marL="0" lvl="0" indent="0" algn="ctr" rtl="0">
              <a:lnSpc>
                <a:spcPct val="100000"/>
              </a:lnSpc>
              <a:spcBef>
                <a:spcPts val="0"/>
              </a:spcBef>
              <a:spcAft>
                <a:spcPts val="0"/>
              </a:spcAft>
              <a:buClr>
                <a:srgbClr val="6BABD5"/>
              </a:buClr>
              <a:buSzPts val="2400"/>
              <a:buFont typeface="Twentieth Century"/>
              <a:buNone/>
            </a:pPr>
            <a:r>
              <a:rPr lang="en-US" sz="4000" b="1">
                <a:solidFill>
                  <a:srgbClr val="FFFFFF"/>
                </a:solidFill>
              </a:rPr>
              <a:t>1. GLOBAL OVERVIEW</a:t>
            </a:r>
            <a:endParaRPr sz="4000" b="1">
              <a:solidFill>
                <a:srgbClr val="FFFFFF"/>
              </a:solidFill>
            </a:endParaRPr>
          </a:p>
        </p:txBody>
      </p:sp>
      <p:sp>
        <p:nvSpPr>
          <p:cNvPr id="87" name="Google Shape;87;p3"/>
          <p:cNvSpPr/>
          <p:nvPr/>
        </p:nvSpPr>
        <p:spPr>
          <a:xfrm>
            <a:off x="98500" y="4719750"/>
            <a:ext cx="1067100" cy="2709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3"/>
          <p:cNvPicPr preferRelativeResize="0"/>
          <p:nvPr/>
        </p:nvPicPr>
        <p:blipFill rotWithShape="1">
          <a:blip r:embed="rId3">
            <a:alphaModFix/>
          </a:blip>
          <a:srcRect/>
          <a:stretch/>
        </p:blipFill>
        <p:spPr>
          <a:xfrm>
            <a:off x="113500" y="4726550"/>
            <a:ext cx="1035648" cy="254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8d87e76a06_13_8"/>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Global Panorama: Countries by Region</a:t>
            </a:r>
            <a:endParaRPr sz="2400">
              <a:solidFill>
                <a:srgbClr val="6BABD5"/>
              </a:solidFill>
            </a:endParaRPr>
          </a:p>
        </p:txBody>
      </p:sp>
      <p:graphicFrame>
        <p:nvGraphicFramePr>
          <p:cNvPr id="94" name="Google Shape;94;g8d87e76a06_13_8"/>
          <p:cNvGraphicFramePr/>
          <p:nvPr/>
        </p:nvGraphicFramePr>
        <p:xfrm>
          <a:off x="287438" y="1109481"/>
          <a:ext cx="3000000" cy="3000000"/>
        </p:xfrm>
        <a:graphic>
          <a:graphicData uri="http://schemas.openxmlformats.org/drawingml/2006/table">
            <a:tbl>
              <a:tblPr>
                <a:noFill/>
                <a:tableStyleId>{E870973C-9775-4830-8E61-3DF1C3B22776}</a:tableStyleId>
              </a:tblPr>
              <a:tblGrid>
                <a:gridCol w="1341900">
                  <a:extLst>
                    <a:ext uri="{9D8B030D-6E8A-4147-A177-3AD203B41FA5}">
                      <a16:colId xmlns:a16="http://schemas.microsoft.com/office/drawing/2014/main" val="20000"/>
                    </a:ext>
                  </a:extLst>
                </a:gridCol>
                <a:gridCol w="2085750">
                  <a:extLst>
                    <a:ext uri="{9D8B030D-6E8A-4147-A177-3AD203B41FA5}">
                      <a16:colId xmlns:a16="http://schemas.microsoft.com/office/drawing/2014/main" val="20001"/>
                    </a:ext>
                  </a:extLst>
                </a:gridCol>
                <a:gridCol w="1713825">
                  <a:extLst>
                    <a:ext uri="{9D8B030D-6E8A-4147-A177-3AD203B41FA5}">
                      <a16:colId xmlns:a16="http://schemas.microsoft.com/office/drawing/2014/main" val="20002"/>
                    </a:ext>
                  </a:extLst>
                </a:gridCol>
                <a:gridCol w="1713825">
                  <a:extLst>
                    <a:ext uri="{9D8B030D-6E8A-4147-A177-3AD203B41FA5}">
                      <a16:colId xmlns:a16="http://schemas.microsoft.com/office/drawing/2014/main" val="20003"/>
                    </a:ext>
                  </a:extLst>
                </a:gridCol>
                <a:gridCol w="1713825">
                  <a:extLst>
                    <a:ext uri="{9D8B030D-6E8A-4147-A177-3AD203B41FA5}">
                      <a16:colId xmlns:a16="http://schemas.microsoft.com/office/drawing/2014/main" val="20004"/>
                    </a:ext>
                  </a:extLst>
                </a:gridCol>
              </a:tblGrid>
              <a:tr h="5447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Africa</a:t>
                      </a:r>
                      <a:endParaRPr sz="1000" b="1"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US" sz="1000" b="1" u="none" strike="noStrike" cap="none">
                          <a:solidFill>
                            <a:schemeClr val="dk1"/>
                          </a:solidFill>
                        </a:rPr>
                        <a:t>Asia &amp; the Pacific &amp; Russia</a:t>
                      </a:r>
                      <a:endParaRPr sz="10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Latin America &amp; the Caribbean</a:t>
                      </a:r>
                      <a:endParaRPr sz="10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Middle East &amp; North Africa</a:t>
                      </a:r>
                      <a:endParaRPr sz="10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Organization for Economic Co-operation &amp; Development</a:t>
                      </a:r>
                      <a:endParaRPr sz="1000" b="1" u="none" strike="noStrike" cap="none"/>
                    </a:p>
                  </a:txBody>
                  <a:tcPr marL="91425" marR="91425" marT="68575" marB="68575"/>
                </a:tc>
                <a:extLst>
                  <a:ext uri="{0D108BD9-81ED-4DB2-BD59-A6C34878D82A}">
                    <a16:rowId xmlns:a16="http://schemas.microsoft.com/office/drawing/2014/main" val="10000"/>
                  </a:ext>
                </a:extLst>
              </a:tr>
              <a:tr h="2899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Angola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Afghanistan</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Argentina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Egypt</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Australia</a:t>
                      </a:r>
                      <a:endParaRPr sz="1000" u="none" strike="noStrike" cap="none"/>
                    </a:p>
                  </a:txBody>
                  <a:tcPr marL="91425" marR="91425" marT="68575" marB="68575"/>
                </a:tc>
                <a:extLst>
                  <a:ext uri="{0D108BD9-81ED-4DB2-BD59-A6C34878D82A}">
                    <a16:rowId xmlns:a16="http://schemas.microsoft.com/office/drawing/2014/main" val="10001"/>
                  </a:ext>
                </a:extLst>
              </a:tr>
              <a:tr h="2899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Ethiopia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Cambodia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Brazil</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Iraq</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Bulgaria</a:t>
                      </a:r>
                      <a:endParaRPr sz="1000" u="none" strike="noStrike" cap="none"/>
                    </a:p>
                  </a:txBody>
                  <a:tcPr marL="91425" marR="91425" marT="68575" marB="68575"/>
                </a:tc>
                <a:extLst>
                  <a:ext uri="{0D108BD9-81ED-4DB2-BD59-A6C34878D82A}">
                    <a16:rowId xmlns:a16="http://schemas.microsoft.com/office/drawing/2014/main" val="10002"/>
                  </a:ext>
                </a:extLst>
              </a:tr>
              <a:tr h="2899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Ghana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China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Colombia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Jordan</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Canada</a:t>
                      </a:r>
                      <a:endParaRPr sz="1000" u="none" strike="noStrike" cap="none"/>
                    </a:p>
                  </a:txBody>
                  <a:tcPr marL="91425" marR="91425" marT="68575" marB="68575"/>
                </a:tc>
                <a:extLst>
                  <a:ext uri="{0D108BD9-81ED-4DB2-BD59-A6C34878D82A}">
                    <a16:rowId xmlns:a16="http://schemas.microsoft.com/office/drawing/2014/main" val="10003"/>
                  </a:ext>
                </a:extLst>
              </a:tr>
              <a:tr h="2899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Kenya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India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Chile</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Lebanon</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France</a:t>
                      </a:r>
                      <a:endParaRPr sz="1000" u="none" strike="noStrike" cap="none"/>
                    </a:p>
                  </a:txBody>
                  <a:tcPr marL="91425" marR="91425" marT="68575" marB="68575"/>
                </a:tc>
                <a:extLst>
                  <a:ext uri="{0D108BD9-81ED-4DB2-BD59-A6C34878D82A}">
                    <a16:rowId xmlns:a16="http://schemas.microsoft.com/office/drawing/2014/main" val="10004"/>
                  </a:ext>
                </a:extLst>
              </a:tr>
              <a:tr h="289900">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Mozambique</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Indonesia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Dominican Republic</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Morocco</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Germany</a:t>
                      </a:r>
                      <a:endParaRPr sz="1000" u="none" strike="noStrike" cap="none"/>
                    </a:p>
                  </a:txBody>
                  <a:tcPr marL="91425" marR="91425" marT="68575" marB="68575"/>
                </a:tc>
                <a:extLst>
                  <a:ext uri="{0D108BD9-81ED-4DB2-BD59-A6C34878D82A}">
                    <a16:rowId xmlns:a16="http://schemas.microsoft.com/office/drawing/2014/main" val="10005"/>
                  </a:ext>
                </a:extLst>
              </a:tr>
              <a:tr h="2899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Nigeria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Malaysia</a:t>
                      </a:r>
                      <a:endParaRPr sz="1000" u="none" strike="noStrike" cap="none"/>
                    </a:p>
                  </a:txBody>
                  <a:tcPr marL="91425" marR="91425" marT="68575" marB="6857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Ecuador</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Qatar</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Japan</a:t>
                      </a:r>
                      <a:endParaRPr sz="1000" u="none" strike="noStrike" cap="none"/>
                    </a:p>
                  </a:txBody>
                  <a:tcPr marL="91425" marR="91425" marT="68575" marB="68575"/>
                </a:tc>
                <a:extLst>
                  <a:ext uri="{0D108BD9-81ED-4DB2-BD59-A6C34878D82A}">
                    <a16:rowId xmlns:a16="http://schemas.microsoft.com/office/drawing/2014/main" val="10006"/>
                  </a:ext>
                </a:extLst>
              </a:tr>
              <a:tr h="2930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Rwanda</a:t>
                      </a:r>
                      <a:endParaRPr sz="1000" u="none" strike="noStrike" cap="none"/>
                    </a:p>
                  </a:txBody>
                  <a:tcPr marL="91425" marR="91425" marT="68575" marB="6857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Pakistan</a:t>
                      </a:r>
                      <a:endParaRPr sz="1000" u="none" strike="noStrike" cap="none"/>
                    </a:p>
                  </a:txBody>
                  <a:tcPr marL="91425" marR="9142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Honduras</a:t>
                      </a:r>
                      <a:endParaRPr sz="1000" u="none" strike="noStrike" cap="none"/>
                    </a:p>
                  </a:txBody>
                  <a:tcPr marL="91425" marR="91425" marT="68575" marB="6857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Saudi Arabia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Sweden</a:t>
                      </a:r>
                      <a:endParaRPr sz="1000" u="none" strike="noStrike" cap="none"/>
                    </a:p>
                  </a:txBody>
                  <a:tcPr marL="91425" marR="91425" marT="68575" marB="68575"/>
                </a:tc>
                <a:extLst>
                  <a:ext uri="{0D108BD9-81ED-4DB2-BD59-A6C34878D82A}">
                    <a16:rowId xmlns:a16="http://schemas.microsoft.com/office/drawing/2014/main" val="10007"/>
                  </a:ext>
                </a:extLst>
              </a:tr>
              <a:tr h="2633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Senegal</a:t>
                      </a:r>
                      <a:endParaRPr sz="1000" u="none" strike="noStrike" cap="none"/>
                    </a:p>
                  </a:txBody>
                  <a:tcPr marL="91425" marR="9142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Russian Federation</a:t>
                      </a:r>
                      <a:endParaRPr sz="1000" u="none" strike="noStrike" cap="none"/>
                    </a:p>
                  </a:txBody>
                  <a:tcPr marL="91425" marR="9142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Mexico</a:t>
                      </a:r>
                      <a:endParaRPr sz="1000" u="none" strike="noStrike" cap="none"/>
                    </a:p>
                  </a:txBody>
                  <a:tcPr marL="91425" marR="91425" marT="68575" marB="6857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Sudan</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Turkey</a:t>
                      </a:r>
                      <a:endParaRPr sz="1000" u="none" strike="noStrike" cap="none"/>
                    </a:p>
                  </a:txBody>
                  <a:tcPr marL="91425" marR="91425" marT="68575" marB="68575"/>
                </a:tc>
                <a:extLst>
                  <a:ext uri="{0D108BD9-81ED-4DB2-BD59-A6C34878D82A}">
                    <a16:rowId xmlns:a16="http://schemas.microsoft.com/office/drawing/2014/main" val="10008"/>
                  </a:ext>
                </a:extLst>
              </a:tr>
              <a:tr h="2633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South Africa</a:t>
                      </a:r>
                      <a:endParaRPr sz="1000" u="none" strike="noStrike" cap="none"/>
                    </a:p>
                  </a:txBody>
                  <a:tcPr marL="91425" marR="9142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Thailand</a:t>
                      </a:r>
                      <a:endParaRPr sz="1000" u="none" strike="noStrike" cap="none"/>
                    </a:p>
                  </a:txBody>
                  <a:tcPr marL="91425" marR="9142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Paraguay</a:t>
                      </a:r>
                      <a:endParaRPr sz="1000" u="none" strike="noStrike" cap="none"/>
                    </a:p>
                  </a:txBody>
                  <a:tcPr marL="91425" marR="91425" marT="68575" marB="6857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Tunisia</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United Kingdom</a:t>
                      </a:r>
                      <a:endParaRPr sz="1000" u="none" strike="noStrike" cap="none"/>
                    </a:p>
                  </a:txBody>
                  <a:tcPr marL="91425" marR="91425" marT="68575" marB="68575"/>
                </a:tc>
                <a:extLst>
                  <a:ext uri="{0D108BD9-81ED-4DB2-BD59-A6C34878D82A}">
                    <a16:rowId xmlns:a16="http://schemas.microsoft.com/office/drawing/2014/main" val="10009"/>
                  </a:ext>
                </a:extLst>
              </a:tr>
              <a:tr h="2633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Zambia</a:t>
                      </a:r>
                      <a:endParaRPr sz="1000" u="none" strike="noStrike" cap="none"/>
                    </a:p>
                  </a:txBody>
                  <a:tcPr marL="91425" marR="91425" marT="68575" marB="6857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Vietnam</a:t>
                      </a:r>
                      <a:endParaRPr sz="1000" u="none" strike="noStrike" cap="none"/>
                    </a:p>
                  </a:txBody>
                  <a:tcPr marL="91425" marR="9142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Venezuela</a:t>
                      </a:r>
                      <a:endParaRPr sz="1000" u="none" strike="noStrike" cap="none"/>
                    </a:p>
                  </a:txBody>
                  <a:tcPr marL="91425" marR="91425" marT="68575" marB="68575">
                    <a:lnL w="9525" cap="flat" cmpd="sng">
                      <a:solidFill>
                        <a:srgbClr val="9E9E9E"/>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United Arab Emirates</a:t>
                      </a:r>
                      <a:endParaRPr sz="1000"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United States</a:t>
                      </a:r>
                      <a:endParaRPr sz="1000" u="none" strike="noStrike" cap="none"/>
                    </a:p>
                  </a:txBody>
                  <a:tcPr marL="91425" marR="91425" marT="68575" marB="68575"/>
                </a:tc>
                <a:extLst>
                  <a:ext uri="{0D108BD9-81ED-4DB2-BD59-A6C34878D82A}">
                    <a16:rowId xmlns:a16="http://schemas.microsoft.com/office/drawing/2014/main" val="10010"/>
                  </a:ext>
                </a:extLst>
              </a:tr>
            </a:tbl>
          </a:graphicData>
        </a:graphic>
      </p:graphicFrame>
      <p:pic>
        <p:nvPicPr>
          <p:cNvPr id="95" name="Google Shape;95;g8d87e76a06_13_8"/>
          <p:cNvPicPr preferRelativeResize="0"/>
          <p:nvPr/>
        </p:nvPicPr>
        <p:blipFill rotWithShape="1">
          <a:blip r:embed="rId3">
            <a:alphaModFix/>
          </a:blip>
          <a:srcRect/>
          <a:stretch/>
        </p:blipFill>
        <p:spPr>
          <a:xfrm>
            <a:off x="8096250" y="47625"/>
            <a:ext cx="990600" cy="243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p:nvPr/>
        </p:nvSpPr>
        <p:spPr>
          <a:xfrm>
            <a:off x="2477100" y="2401600"/>
            <a:ext cx="4189800" cy="919800"/>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Twentieth Century"/>
                <a:ea typeface="Twentieth Century"/>
                <a:cs typeface="Twentieth Century"/>
                <a:sym typeface="Twentieth Century"/>
              </a:rPr>
              <a:t>This slide will contain a map highlighting the countries researched in this study. </a:t>
            </a:r>
            <a:endParaRPr sz="1400" b="0" i="0" u="none" strike="noStrike" cap="none">
              <a:solidFill>
                <a:schemeClr val="lt1"/>
              </a:solidFill>
              <a:latin typeface="Twentieth Century"/>
              <a:ea typeface="Twentieth Century"/>
              <a:cs typeface="Twentieth Century"/>
              <a:sym typeface="Twentieth Century"/>
            </a:endParaRPr>
          </a:p>
        </p:txBody>
      </p:sp>
      <p:sp>
        <p:nvSpPr>
          <p:cNvPr id="101" name="Google Shape;101;p5"/>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uFill>
                  <a:noFill/>
                </a:uFill>
                <a:hlinkClick r:id="rId3"/>
              </a:rPr>
              <a:t>Global Panorama</a:t>
            </a:r>
            <a:endParaRPr sz="2400">
              <a:solidFill>
                <a:srgbClr val="6BABD5"/>
              </a:solidFill>
            </a:endParaRPr>
          </a:p>
        </p:txBody>
      </p:sp>
      <p:pic>
        <p:nvPicPr>
          <p:cNvPr id="102" name="Google Shape;102;p5"/>
          <p:cNvPicPr preferRelativeResize="0"/>
          <p:nvPr/>
        </p:nvPicPr>
        <p:blipFill rotWithShape="1">
          <a:blip r:embed="rId4">
            <a:alphaModFix/>
          </a:blip>
          <a:srcRect/>
          <a:stretch/>
        </p:blipFill>
        <p:spPr>
          <a:xfrm>
            <a:off x="8096250" y="47625"/>
            <a:ext cx="990600" cy="243325"/>
          </a:xfrm>
          <a:prstGeom prst="rect">
            <a:avLst/>
          </a:prstGeom>
          <a:noFill/>
          <a:ln>
            <a:noFill/>
          </a:ln>
        </p:spPr>
      </p:pic>
      <p:sp>
        <p:nvSpPr>
          <p:cNvPr id="103" name="Google Shape;103;p5"/>
          <p:cNvSpPr txBox="1"/>
          <p:nvPr/>
        </p:nvSpPr>
        <p:spPr>
          <a:xfrm>
            <a:off x="6748750" y="3066200"/>
            <a:ext cx="522900" cy="21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500" b="0" i="0" u="none" strike="noStrike" cap="none">
                <a:solidFill>
                  <a:srgbClr val="434343"/>
                </a:solidFill>
                <a:latin typeface="Twentieth Century"/>
                <a:ea typeface="Twentieth Century"/>
                <a:cs typeface="Twentieth Century"/>
                <a:sym typeface="Twentieth Century"/>
              </a:rPr>
              <a:t>Colombia</a:t>
            </a:r>
            <a:endParaRPr sz="500" b="0" i="0" u="none" strike="noStrike" cap="none">
              <a:solidFill>
                <a:srgbClr val="434343"/>
              </a:solidFill>
              <a:latin typeface="Twentieth Century"/>
              <a:ea typeface="Twentieth Century"/>
              <a:cs typeface="Twentieth Century"/>
              <a:sym typeface="Twentieth Century"/>
            </a:endParaRPr>
          </a:p>
        </p:txBody>
      </p:sp>
      <p:pic>
        <p:nvPicPr>
          <p:cNvPr id="104" name="Google Shape;104;p5"/>
          <p:cNvPicPr preferRelativeResize="0"/>
          <p:nvPr/>
        </p:nvPicPr>
        <p:blipFill rotWithShape="1">
          <a:blip r:embed="rId5">
            <a:alphaModFix/>
          </a:blip>
          <a:srcRect l="890" t="5648" r="16641" b="13084"/>
          <a:stretch/>
        </p:blipFill>
        <p:spPr>
          <a:xfrm>
            <a:off x="1497200" y="1005975"/>
            <a:ext cx="5995976" cy="3707350"/>
          </a:xfrm>
          <a:prstGeom prst="rect">
            <a:avLst/>
          </a:prstGeom>
          <a:noFill/>
          <a:ln>
            <a:noFill/>
          </a:ln>
        </p:spPr>
      </p:pic>
      <p:pic>
        <p:nvPicPr>
          <p:cNvPr id="105" name="Google Shape;105;p5"/>
          <p:cNvPicPr preferRelativeResize="0"/>
          <p:nvPr/>
        </p:nvPicPr>
        <p:blipFill rotWithShape="1">
          <a:blip r:embed="rId5">
            <a:alphaModFix/>
          </a:blip>
          <a:srcRect l="83937" t="4541" b="77572"/>
          <a:stretch/>
        </p:blipFill>
        <p:spPr>
          <a:xfrm>
            <a:off x="6514725" y="2927050"/>
            <a:ext cx="1316500" cy="91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Global Overview: Mapping of Housing Policies</a:t>
            </a:r>
            <a:endParaRPr sz="2400">
              <a:solidFill>
                <a:srgbClr val="6BABD5"/>
              </a:solidFill>
            </a:endParaRPr>
          </a:p>
        </p:txBody>
      </p:sp>
      <p:sp>
        <p:nvSpPr>
          <p:cNvPr id="111" name="Google Shape;111;p6"/>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a:t>
            </a:r>
            <a:endParaRPr sz="1400" b="1" i="0" u="none" strike="noStrike" cap="none">
              <a:solidFill>
                <a:srgbClr val="000000"/>
              </a:solidFill>
              <a:latin typeface="Arial"/>
              <a:ea typeface="Arial"/>
              <a:cs typeface="Arial"/>
              <a:sym typeface="Arial"/>
            </a:endParaRPr>
          </a:p>
        </p:txBody>
      </p:sp>
      <p:pic>
        <p:nvPicPr>
          <p:cNvPr id="112" name="Google Shape;112;p6"/>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113" name="Google Shape;113;p6"/>
          <p:cNvSpPr txBox="1"/>
          <p:nvPr/>
        </p:nvSpPr>
        <p:spPr>
          <a:xfrm>
            <a:off x="2477100" y="2401600"/>
            <a:ext cx="4189800" cy="919800"/>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Twentieth Century"/>
                <a:ea typeface="Twentieth Century"/>
                <a:cs typeface="Twentieth Century"/>
                <a:sym typeface="Twentieth Century"/>
              </a:rPr>
              <a:t>These slides will contain maps highlighting the countries with housing policies and strategies, eviction frameworks and sustainability codes and frameworks. </a:t>
            </a:r>
            <a:endParaRPr sz="1400" b="0" i="0" u="none" strike="noStrike" cap="none">
              <a:solidFill>
                <a:schemeClr val="lt1"/>
              </a:solidFill>
              <a:latin typeface="Twentieth Century"/>
              <a:ea typeface="Twentieth Century"/>
              <a:cs typeface="Twentieth Century"/>
              <a:sym typeface="Twentieth Century"/>
            </a:endParaRPr>
          </a:p>
        </p:txBody>
      </p:sp>
      <p:pic>
        <p:nvPicPr>
          <p:cNvPr id="114" name="Google Shape;114;p6"/>
          <p:cNvPicPr preferRelativeResize="0"/>
          <p:nvPr/>
        </p:nvPicPr>
        <p:blipFill rotWithShape="1">
          <a:blip r:embed="rId4">
            <a:alphaModFix/>
          </a:blip>
          <a:srcRect l="89166" t="5233" b="87979"/>
          <a:stretch/>
        </p:blipFill>
        <p:spPr>
          <a:xfrm>
            <a:off x="5058700" y="2571750"/>
            <a:ext cx="990602" cy="291500"/>
          </a:xfrm>
          <a:prstGeom prst="rect">
            <a:avLst/>
          </a:prstGeom>
          <a:noFill/>
          <a:ln>
            <a:noFill/>
          </a:ln>
        </p:spPr>
      </p:pic>
      <p:pic>
        <p:nvPicPr>
          <p:cNvPr id="115" name="Google Shape;115;p6"/>
          <p:cNvPicPr preferRelativeResize="0"/>
          <p:nvPr/>
        </p:nvPicPr>
        <p:blipFill rotWithShape="1">
          <a:blip r:embed="rId5">
            <a:alphaModFix/>
          </a:blip>
          <a:srcRect l="-2921" t="-1112" r="10747" b="2639"/>
          <a:stretch/>
        </p:blipFill>
        <p:spPr>
          <a:xfrm>
            <a:off x="1453275" y="1090225"/>
            <a:ext cx="5402252" cy="3569226"/>
          </a:xfrm>
          <a:prstGeom prst="rect">
            <a:avLst/>
          </a:prstGeom>
          <a:noFill/>
          <a:ln>
            <a:noFill/>
          </a:ln>
        </p:spPr>
      </p:pic>
      <p:pic>
        <p:nvPicPr>
          <p:cNvPr id="116" name="Google Shape;116;p6"/>
          <p:cNvPicPr preferRelativeResize="0"/>
          <p:nvPr/>
        </p:nvPicPr>
        <p:blipFill rotWithShape="1">
          <a:blip r:embed="rId6">
            <a:alphaModFix/>
          </a:blip>
          <a:srcRect l="91817" t="3992" r="2853" b="88026"/>
          <a:stretch/>
        </p:blipFill>
        <p:spPr>
          <a:xfrm>
            <a:off x="3111975" y="3036675"/>
            <a:ext cx="585625" cy="445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122" name="Google Shape;122;p7"/>
          <p:cNvSpPr txBox="1"/>
          <p:nvPr/>
        </p:nvSpPr>
        <p:spPr>
          <a:xfrm>
            <a:off x="2477100" y="2401600"/>
            <a:ext cx="4189800" cy="919800"/>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Twentieth Century"/>
                <a:ea typeface="Twentieth Century"/>
                <a:cs typeface="Twentieth Century"/>
                <a:sym typeface="Twentieth Century"/>
              </a:rPr>
              <a:t>These slides will contain maps highlighting the countries with housing policies and strategies, eviction frameworks and sustainability codes and frameworks. </a:t>
            </a:r>
            <a:endParaRPr sz="1400" b="0" i="0" u="none" strike="noStrike" cap="none">
              <a:solidFill>
                <a:schemeClr val="lt1"/>
              </a:solidFill>
              <a:latin typeface="Twentieth Century"/>
              <a:ea typeface="Twentieth Century"/>
              <a:cs typeface="Twentieth Century"/>
              <a:sym typeface="Twentieth Century"/>
            </a:endParaRPr>
          </a:p>
        </p:txBody>
      </p:sp>
      <p:sp>
        <p:nvSpPr>
          <p:cNvPr id="123" name="Google Shape;123;p7"/>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Global Overview: Mapping of Housing Policies</a:t>
            </a:r>
            <a:endParaRPr sz="2400">
              <a:solidFill>
                <a:srgbClr val="6BABD5"/>
              </a:solidFill>
            </a:endParaRPr>
          </a:p>
        </p:txBody>
      </p:sp>
      <p:sp>
        <p:nvSpPr>
          <p:cNvPr id="124" name="Google Shape;124;p7"/>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a:t>
            </a:r>
            <a:endParaRPr sz="1400" b="1" i="0" u="none" strike="noStrike" cap="none">
              <a:solidFill>
                <a:srgbClr val="000000"/>
              </a:solidFill>
              <a:latin typeface="Arial"/>
              <a:ea typeface="Arial"/>
              <a:cs typeface="Arial"/>
              <a:sym typeface="Arial"/>
            </a:endParaRPr>
          </a:p>
        </p:txBody>
      </p:sp>
      <p:pic>
        <p:nvPicPr>
          <p:cNvPr id="125" name="Google Shape;125;p7"/>
          <p:cNvPicPr preferRelativeResize="0"/>
          <p:nvPr/>
        </p:nvPicPr>
        <p:blipFill rotWithShape="1">
          <a:blip r:embed="rId4">
            <a:alphaModFix/>
          </a:blip>
          <a:srcRect r="29258" b="13785"/>
          <a:stretch/>
        </p:blipFill>
        <p:spPr>
          <a:xfrm>
            <a:off x="519525" y="988025"/>
            <a:ext cx="6195748" cy="3546601"/>
          </a:xfrm>
          <a:prstGeom prst="rect">
            <a:avLst/>
          </a:prstGeom>
          <a:noFill/>
          <a:ln>
            <a:noFill/>
          </a:ln>
        </p:spPr>
      </p:pic>
      <p:pic>
        <p:nvPicPr>
          <p:cNvPr id="126" name="Google Shape;126;p7"/>
          <p:cNvPicPr preferRelativeResize="0"/>
          <p:nvPr/>
        </p:nvPicPr>
        <p:blipFill rotWithShape="1">
          <a:blip r:embed="rId4">
            <a:alphaModFix/>
          </a:blip>
          <a:srcRect l="89166" t="4652" b="80669"/>
          <a:stretch/>
        </p:blipFill>
        <p:spPr>
          <a:xfrm>
            <a:off x="7506350" y="3074672"/>
            <a:ext cx="1259648" cy="801649"/>
          </a:xfrm>
          <a:prstGeom prst="rect">
            <a:avLst/>
          </a:prstGeom>
          <a:noFill/>
          <a:ln>
            <a:noFill/>
          </a:ln>
        </p:spPr>
      </p:pic>
      <p:sp>
        <p:nvSpPr>
          <p:cNvPr id="127" name="Google Shape;127;p7"/>
          <p:cNvSpPr txBox="1"/>
          <p:nvPr/>
        </p:nvSpPr>
        <p:spPr>
          <a:xfrm>
            <a:off x="519525" y="5284850"/>
            <a:ext cx="2238600" cy="1035000"/>
          </a:xfrm>
          <a:prstGeom prst="rect">
            <a:avLst/>
          </a:prstGeom>
          <a:noFill/>
          <a:ln w="9525" cap="flat" cmpd="sng">
            <a:solidFill>
              <a:srgbClr val="1898D6"/>
            </a:solidFill>
            <a:prstDash val="solid"/>
            <a:round/>
            <a:headEnd type="none" w="sm" len="sm"/>
            <a:tailEnd type="none" w="sm" len="sm"/>
          </a:ln>
        </p:spPr>
        <p:txBody>
          <a:bodyPr spcFirstLastPara="1" wrap="square" lIns="91425" tIns="91425" rIns="91425" bIns="91425" anchor="t" anchorCtr="0">
            <a:noAutofit/>
          </a:bodyPr>
          <a:lstStyle/>
          <a:p>
            <a:pPr marL="0" marR="0" lvl="0" indent="228600" algn="ctr"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Helvetica Neue"/>
                <a:ea typeface="Helvetica Neue"/>
                <a:cs typeface="Helvetica Neue"/>
                <a:sym typeface="Helvetica Neue"/>
              </a:rPr>
              <a:t>Only 6 out of the 50 analyzed countries don't possess sustainable building codes.</a:t>
            </a:r>
            <a:endParaRPr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a:stretch/>
        </p:blipFill>
        <p:spPr>
          <a:xfrm>
            <a:off x="8096250" y="47625"/>
            <a:ext cx="990600" cy="243325"/>
          </a:xfrm>
          <a:prstGeom prst="rect">
            <a:avLst/>
          </a:prstGeom>
          <a:noFill/>
          <a:ln>
            <a:noFill/>
          </a:ln>
        </p:spPr>
      </p:pic>
      <p:sp>
        <p:nvSpPr>
          <p:cNvPr id="133" name="Google Shape;133;p8"/>
          <p:cNvSpPr txBox="1"/>
          <p:nvPr/>
        </p:nvSpPr>
        <p:spPr>
          <a:xfrm>
            <a:off x="2477100" y="2401600"/>
            <a:ext cx="4189800" cy="919800"/>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Twentieth Century"/>
                <a:ea typeface="Twentieth Century"/>
                <a:cs typeface="Twentieth Century"/>
                <a:sym typeface="Twentieth Century"/>
              </a:rPr>
              <a:t>These slides will contain maps highlighting the countries with housing policies and strategies, eviction frameworks and sustainability codes and frameworks. </a:t>
            </a:r>
            <a:endParaRPr sz="1400" b="0" i="0" u="none" strike="noStrike" cap="none">
              <a:solidFill>
                <a:schemeClr val="lt1"/>
              </a:solidFill>
              <a:latin typeface="Twentieth Century"/>
              <a:ea typeface="Twentieth Century"/>
              <a:cs typeface="Twentieth Century"/>
              <a:sym typeface="Twentieth Century"/>
            </a:endParaRPr>
          </a:p>
        </p:txBody>
      </p:sp>
      <p:sp>
        <p:nvSpPr>
          <p:cNvPr id="134" name="Google Shape;134;p8"/>
          <p:cNvSpPr txBox="1">
            <a:spLocks noGrp="1"/>
          </p:cNvSpPr>
          <p:nvPr>
            <p:ph type="title"/>
          </p:nvPr>
        </p:nvSpPr>
        <p:spPr>
          <a:xfrm>
            <a:off x="609603" y="171450"/>
            <a:ext cx="8156400" cy="742800"/>
          </a:xfrm>
          <a:prstGeom prst="rect">
            <a:avLst/>
          </a:prstGeom>
          <a:noFill/>
          <a:ln>
            <a:noFill/>
          </a:ln>
        </p:spPr>
        <p:txBody>
          <a:bodyPr spcFirstLastPara="1" wrap="square" lIns="91400" tIns="45700" rIns="91400" bIns="45700" anchor="ctr" anchorCtr="0">
            <a:noAutofit/>
          </a:bodyPr>
          <a:lstStyle/>
          <a:p>
            <a:pPr marL="0" lvl="0" indent="0" algn="l" rtl="0">
              <a:lnSpc>
                <a:spcPct val="100000"/>
              </a:lnSpc>
              <a:spcBef>
                <a:spcPts val="0"/>
              </a:spcBef>
              <a:spcAft>
                <a:spcPts val="0"/>
              </a:spcAft>
              <a:buClr>
                <a:srgbClr val="6BABD5"/>
              </a:buClr>
              <a:buSzPts val="2400"/>
              <a:buFont typeface="Twentieth Century"/>
              <a:buNone/>
            </a:pPr>
            <a:r>
              <a:rPr lang="en-US" sz="2400">
                <a:solidFill>
                  <a:srgbClr val="6BABD5"/>
                </a:solidFill>
              </a:rPr>
              <a:t>Global Overview: Mapping of Housing Policies</a:t>
            </a:r>
            <a:endParaRPr sz="2400">
              <a:solidFill>
                <a:srgbClr val="6BABD5"/>
              </a:solidFill>
            </a:endParaRPr>
          </a:p>
        </p:txBody>
      </p:sp>
      <p:sp>
        <p:nvSpPr>
          <p:cNvPr id="135" name="Google Shape;135;p8"/>
          <p:cNvSpPr txBox="1"/>
          <p:nvPr/>
        </p:nvSpPr>
        <p:spPr>
          <a:xfrm>
            <a:off x="0" y="286775"/>
            <a:ext cx="835800" cy="5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BABD5"/>
                </a:solidFill>
                <a:latin typeface="Twentieth Century"/>
                <a:ea typeface="Twentieth Century"/>
                <a:cs typeface="Twentieth Century"/>
                <a:sym typeface="Twentieth Century"/>
              </a:rPr>
              <a:t>1.a</a:t>
            </a:r>
            <a:endParaRPr sz="1400" b="1" i="0" u="none" strike="noStrike" cap="none">
              <a:solidFill>
                <a:srgbClr val="000000"/>
              </a:solidFill>
              <a:latin typeface="Arial"/>
              <a:ea typeface="Arial"/>
              <a:cs typeface="Arial"/>
              <a:sym typeface="Arial"/>
            </a:endParaRPr>
          </a:p>
        </p:txBody>
      </p:sp>
      <p:pic>
        <p:nvPicPr>
          <p:cNvPr id="136" name="Google Shape;136;p8"/>
          <p:cNvPicPr preferRelativeResize="0"/>
          <p:nvPr/>
        </p:nvPicPr>
        <p:blipFill rotWithShape="1">
          <a:blip r:embed="rId4">
            <a:alphaModFix/>
          </a:blip>
          <a:srcRect l="-42" t="577" r="14095" b="3250"/>
          <a:stretch/>
        </p:blipFill>
        <p:spPr>
          <a:xfrm>
            <a:off x="1343850" y="968800"/>
            <a:ext cx="5561397" cy="3716249"/>
          </a:xfrm>
          <a:prstGeom prst="rect">
            <a:avLst/>
          </a:prstGeom>
          <a:noFill/>
          <a:ln>
            <a:noFill/>
          </a:ln>
        </p:spPr>
      </p:pic>
      <p:pic>
        <p:nvPicPr>
          <p:cNvPr id="137" name="Google Shape;137;p8"/>
          <p:cNvPicPr preferRelativeResize="0"/>
          <p:nvPr/>
        </p:nvPicPr>
        <p:blipFill rotWithShape="1">
          <a:blip r:embed="rId5">
            <a:alphaModFix/>
          </a:blip>
          <a:srcRect l="81500" t="5087" b="84561"/>
          <a:stretch/>
        </p:blipFill>
        <p:spPr>
          <a:xfrm>
            <a:off x="3680538" y="4001826"/>
            <a:ext cx="1782925" cy="429599"/>
          </a:xfrm>
          <a:prstGeom prst="rect">
            <a:avLst/>
          </a:prstGeom>
          <a:noFill/>
          <a:ln>
            <a:noFill/>
          </a:ln>
        </p:spPr>
      </p:pic>
    </p:spTree>
  </p:cSld>
  <p:clrMapOvr>
    <a:masterClrMapping/>
  </p:clrMapOvr>
</p:sld>
</file>

<file path=ppt/theme/theme1.xml><?xml version="1.0" encoding="utf-8"?>
<a:theme xmlns:a="http://schemas.openxmlformats.org/drawingml/2006/main" name="8_Media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6301</Words>
  <Application>Microsoft Macintosh PowerPoint</Application>
  <PresentationFormat>On-screen Show (16:9)</PresentationFormat>
  <Paragraphs>591</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Arial</vt:lpstr>
      <vt:lpstr>Twentieth Century</vt:lpstr>
      <vt:lpstr>Noto Sans Symbols</vt:lpstr>
      <vt:lpstr>Helvetica Neue</vt:lpstr>
      <vt:lpstr>Roboto</vt:lpstr>
      <vt:lpstr>8_Median</vt:lpstr>
      <vt:lpstr>PowerPoint Presentation</vt:lpstr>
      <vt:lpstr>The International Right to Adequate Housing and COVID-19</vt:lpstr>
      <vt:lpstr>Agenda</vt:lpstr>
      <vt:lpstr>1. GLOBAL OVERVIEW</vt:lpstr>
      <vt:lpstr>Global Panorama: Countries by Region</vt:lpstr>
      <vt:lpstr>Global Panorama</vt:lpstr>
      <vt:lpstr>Global Overview: Mapping of Housing Policies</vt:lpstr>
      <vt:lpstr>Global Overview: Mapping of Housing Policies</vt:lpstr>
      <vt:lpstr>Global Overview: Mapping of Housing Policies</vt:lpstr>
      <vt:lpstr>Global Overview: Preliminary Conclusions</vt:lpstr>
      <vt:lpstr>2. REGIONAL OVERVIEW AND POLICY RECOMMENDATIONS</vt:lpstr>
      <vt:lpstr>Regional Overview: Africa Angola, Kenya, Senegal, Ghana, South Africa, Ethiopia, Mozambique, Nigeria, Rwanda, Zambia </vt:lpstr>
      <vt:lpstr>Africa: Housing Panorama Angola, Kenya, Senegal, Ghana, South Africa, Ethiopia, Mozambique, Nigeria, Rwanda, Zambia </vt:lpstr>
      <vt:lpstr>Africa: Covid-19 Measures Angola, Kenya, Senegal, Ghana, South Africa, Ethiopia, Mozambique, Nigeria, Rwanda, Zambia</vt:lpstr>
      <vt:lpstr>Conclusions and Policy Recommendations: Regional</vt:lpstr>
      <vt:lpstr>Regional Overview: Asia &amp; the Pacific &amp; Russia Afghanistan, Cambodia, China, India, Indonesia, Malaysia, Pakistan, Russian Federation, Thailand, Vietnam</vt:lpstr>
      <vt:lpstr>Asia &amp; the Pacific &amp; Russia: Housing Panorama Afghanistan, Cambodia, China, India, Indonesia, Malaysia, Pakistan, Russian Federation, Thailand, Vietnam</vt:lpstr>
      <vt:lpstr>Asia &amp; the Pacific &amp; Russia: COVID-19 Measures Afghanistan, Cambodia, China, India, Indonesia, Malaysia, Pakistan, Russian Federation, Thailand, Vietnam</vt:lpstr>
      <vt:lpstr>Conclusions and Policy Recommendations: Regional</vt:lpstr>
      <vt:lpstr>Regional Overview: Latin American and the Caribbean</vt:lpstr>
      <vt:lpstr>Latin America and the Caribbean: Housing Panorama</vt:lpstr>
      <vt:lpstr>Latin America and the Caribbean: COVID-19 Measures</vt:lpstr>
      <vt:lpstr>Latin America and the Caribbean: Policy Recommendations</vt:lpstr>
      <vt:lpstr>Regional Overview: Middle East &amp; North Africa</vt:lpstr>
      <vt:lpstr>Middle East and North Africa: Housing Panorama</vt:lpstr>
      <vt:lpstr>Middle East and North Africa: COVID-19 Measures</vt:lpstr>
      <vt:lpstr>Conclusions and Policy Recommendations: Regional</vt:lpstr>
      <vt:lpstr>Regional Overview:  Organization for Economic Co-Operation and Development Australia, Bulgaria, Canada, France, Germany, Japan, Sweden, Turkey, United Kingdom, United States </vt:lpstr>
      <vt:lpstr>Organization for Economic Co-Operation and Development: Housing Panorama</vt:lpstr>
      <vt:lpstr>Organization for Economic Co-Operation and Development: COVID-19 Measures</vt:lpstr>
      <vt:lpstr>Conclusions and Policy Recommendations</vt:lpstr>
      <vt:lpstr>3. GLOBAL CONCLUSIONS AND RECOMMENDATIONS</vt:lpstr>
      <vt:lpstr>Conclusions and Policy Recommendations: Global</vt:lpstr>
      <vt:lpstr>Best Practices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Channe Oguzhan</dc:creator>
  <cp:lastModifiedBy>Andre Farmer</cp:lastModifiedBy>
  <cp:revision>3</cp:revision>
  <dcterms:created xsi:type="dcterms:W3CDTF">2012-01-17T10:16:20Z</dcterms:created>
  <dcterms:modified xsi:type="dcterms:W3CDTF">2023-03-06T01:23:17Z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0x010100FA8EA07ADD1D2C43AF8DC8462EB47BEE</vt:lpwstr>
  </property>
</Properties>
</file>